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00" r:id="rId6"/>
    <p:sldId id="314" r:id="rId7"/>
    <p:sldId id="316" r:id="rId8"/>
    <p:sldId id="307" r:id="rId9"/>
    <p:sldId id="299" r:id="rId10"/>
    <p:sldId id="310" r:id="rId11"/>
    <p:sldId id="303" r:id="rId12"/>
    <p:sldId id="311" r:id="rId13"/>
    <p:sldId id="312" r:id="rId14"/>
    <p:sldId id="313" r:id="rId15"/>
    <p:sldId id="259" r:id="rId16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459" userDrawn="1">
          <p15:clr>
            <a:srgbClr val="A4A3A4"/>
          </p15:clr>
        </p15:guide>
        <p15:guide id="4" orient="horz" pos="12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8" initials="EN8" lastIdx="12" clrIdx="0">
    <p:extLst>
      <p:ext uri="{19B8F6BF-5375-455C-9EA6-DF929625EA0E}">
        <p15:presenceInfo xmlns:p15="http://schemas.microsoft.com/office/powerpoint/2012/main" userId="EN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3"/>
    <a:srgbClr val="1C9BA1"/>
    <a:srgbClr val="8B1555"/>
    <a:srgbClr val="E6C361"/>
    <a:srgbClr val="144A6C"/>
    <a:srgbClr val="134A6C"/>
    <a:srgbClr val="1E4D9E"/>
    <a:srgbClr val="024DA1"/>
    <a:srgbClr val="21699A"/>
    <a:srgbClr val="768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1"/>
    <p:restoredTop sz="93792" autoAdjust="0"/>
  </p:normalViewPr>
  <p:slideViewPr>
    <p:cSldViewPr snapToGrid="0" snapToObjects="1">
      <p:cViewPr varScale="1">
        <p:scale>
          <a:sx n="114" d="100"/>
          <a:sy n="114" d="100"/>
        </p:scale>
        <p:origin x="516" y="102"/>
      </p:cViewPr>
      <p:guideLst>
        <p:guide orient="horz" pos="913"/>
        <p:guide pos="3840"/>
        <p:guide pos="1459"/>
        <p:guide orient="horz" pos="1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549DBF5E-5C2F-494A-B294-FD9994DF0334}" type="datetimeFigureOut">
              <a:rPr lang="en-IE" smtClean="0"/>
              <a:t>17/12/2021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8926C81D-6E5F-4A5B-8467-AED1D46F104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031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6C81D-6E5F-4A5B-8467-AED1D46F1044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474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103F-88D7-4B5D-B678-635F2BA59E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103F-88D7-4B5D-B678-635F2BA59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60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6C81D-6E5F-4A5B-8467-AED1D46F1044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590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6C81D-6E5F-4A5B-8467-AED1D46F104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33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6C81D-6E5F-4A5B-8467-AED1D46F104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27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6C81D-6E5F-4A5B-8467-AED1D46F104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344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103F-88D7-4B5D-B678-635F2BA59E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2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103F-88D7-4B5D-B678-635F2BA59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103F-88D7-4B5D-B678-635F2BA59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0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103F-88D7-4B5D-B678-635F2BA59E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8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D103F-88D7-4B5D-B678-635F2BA59E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6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C885-501A-F24E-9ED4-872923622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202CE-BF44-5546-908E-46563AD24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17637-4168-5842-B4FB-875C0C1E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6E57C-6B1A-BD4C-9C34-063EFA45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5066B-6EEE-8F4B-B6CF-3D7B7844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0896-3146-9348-B7AE-2943382E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DB321-365B-FC4B-8D26-B5B60AB6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E0D50-7DFE-174C-83DF-60DF2D18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37840-BE8C-DB41-816A-27C1874D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F2760-22A7-B546-8444-F334C9E7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91D9E-67A4-D54A-8850-62E415D25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5D2EB-70F0-1C4B-891F-EE7A2104F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6CFB-072F-634A-B6F7-7E396C7C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5F75B-CC16-BB49-8D44-A2B9EF30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74694-AAEC-B141-947F-ED54B4DC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2849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7434-FE30-534A-8549-6EEE7DF5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412B7-E2E9-E043-805E-04F22FF11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A0DB-EB0E-7745-93E4-DECA4973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EE53C-4F6B-6E4E-8207-45AD536A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7FE67-75BF-DA4B-B9B5-0A549859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5C3A2-96EB-4893-AACF-68395829F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F007-813C-C041-85FC-A199FC08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4AD6F-B158-964A-9F3F-53A519B92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3C83-E300-1C4D-81A8-AD9093F1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55B0-A790-9D4D-8045-5DF9DA07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1FC9F-3A62-B748-AC8C-EF647565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F20F-BA16-3D4A-AFBE-8AFE1867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1982-CC25-504C-9B05-033E7B016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4E068-FDF7-454E-B7F3-BE0D728AC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5DF58-1C64-8C48-8657-D2C8700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0FA76-4B62-2942-BCD0-D9EE42F7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27D5F-427A-614B-84CE-66C145AC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8438-C9B6-1B4A-ADAC-08C1775C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72931-3728-234F-9ABF-96AF74826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919D6-36AE-2042-B10E-D4C437F2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45D14-9D8B-8247-866C-709DA3C99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F9FF1-4A93-EA4E-94BF-652865531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056A8-F39A-4146-9531-26034832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50225-3976-0046-80D9-4A411F21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0318D-C223-9A43-B044-DC957451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4893-305F-0740-ADBA-8107C592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8E982-4A81-4143-99C6-282862BF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9D0B8-37B8-8F4B-B6A2-4997629F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6CA29-049C-B54F-88C0-4566BAD3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5838E-166C-5244-8EFB-3F158DAF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225A8-DCC8-8841-99E6-2B3BFE62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B4AE6-0812-8742-A883-DBCEAC34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7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D743-6C49-0347-8DAE-06CDE89B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31D4-41D4-2F4E-86F5-D5A5E62D9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073A6-016B-EB4D-A8FE-2A954D8B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9060E-3FFB-A44A-8F80-85FF309A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6B48-86DF-C740-B012-564AF3DF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7C23B-8497-B043-BDA1-D33E13D0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7992-3E95-CA4F-BC9C-89086E77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AF6B0-2F51-6C47-9085-98D585AC1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6BA1B-6DBF-5B46-AECE-4A58E4ECA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26833-0BA2-4649-9F11-5DD98877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BD6FB-715E-6744-96BA-D998AD8C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A2C2D-9AD9-3249-A0F6-C598234A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48541-2D63-5446-9565-3B2CF386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E83D4-C308-CA41-8656-F8C86C9FF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8AF40-EBFF-1042-A86E-C3094F292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CE81-5AEC-0E42-83CC-7A0A5D887FE1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9A5E-122D-1240-BC61-1053A6E32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9F852-6628-3D4D-8C15-18FB670F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5897-A58F-6240-B725-393A95A9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UIPO.eu" TargetMode="External"/><Relationship Id="rId5" Type="http://schemas.openxmlformats.org/officeDocument/2006/relationships/hyperlink" Target="https://www.linkedin.com/company/euipo" TargetMode="External"/><Relationship Id="rId4" Type="http://schemas.openxmlformats.org/officeDocument/2006/relationships/hyperlink" Target="https://twitter.com/EU_IP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euipo.europa.eu/tunnel-web/secure/webdav/guest/document_library/observatory/documents/IP_sme_scoreboard_study_2019/executiveSummary/executive_summary_2019_en.pd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euipo.europa.eu/tunnel-web/secure/webdav/guest/document_library/observatory/documents/IP_sme_scoreboard_study_2019/executiveSummary/executive_summary_2019_en.pdf" TargetMode="Externa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ipo.europa.eu/tunnel-web/secure/webdav/guest/document_library/observatory/documents/IP_sme_scoreboard_study_2019/executiveSummary/executive_summary_2019_en.pdf" TargetMode="Externa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tif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4.em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tiff"/><Relationship Id="rId5" Type="http://schemas.openxmlformats.org/officeDocument/2006/relationships/image" Target="../media/image2.emf"/><Relationship Id="rId4" Type="http://schemas.openxmlformats.org/officeDocument/2006/relationships/image" Target="../media/image1.png"/><Relationship Id="rId9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4.em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iff"/><Relationship Id="rId5" Type="http://schemas.openxmlformats.org/officeDocument/2006/relationships/image" Target="../media/image2.emf"/><Relationship Id="rId4" Type="http://schemas.openxmlformats.org/officeDocument/2006/relationships/image" Target="../media/image1.png"/><Relationship Id="rId9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4.em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tif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495CBC-4EF0-4416-87EC-BF1626DC6B42}"/>
              </a:ext>
            </a:extLst>
          </p:cNvPr>
          <p:cNvSpPr/>
          <p:nvPr/>
        </p:nvSpPr>
        <p:spPr>
          <a:xfrm>
            <a:off x="9774194" y="5919975"/>
            <a:ext cx="2127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Dec 2021</a:t>
            </a:r>
            <a:endParaRPr lang="en-US" sz="2000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22DD9-BAFA-47D4-89E8-7BC6BE00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2C6CDFA2-D629-C94F-B432-AB385787F25A}"/>
              </a:ext>
            </a:extLst>
          </p:cNvPr>
          <p:cNvSpPr txBox="1">
            <a:spLocks/>
          </p:cNvSpPr>
          <p:nvPr/>
        </p:nvSpPr>
        <p:spPr>
          <a:xfrm>
            <a:off x="699547" y="2744788"/>
            <a:ext cx="7958408" cy="971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2800" b="1" dirty="0">
                <a:solidFill>
                  <a:srgbClr val="22699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SME support measures</a:t>
            </a:r>
            <a:br>
              <a:rPr lang="en-IE" sz="2800" b="1" dirty="0">
                <a:solidFill>
                  <a:srgbClr val="22699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IE" sz="2800" b="1" dirty="0">
                <a:solidFill>
                  <a:srgbClr val="22699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Train the adviser pilot initiative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0A271-F45B-984E-8DA9-0939DBD4B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238" y="110613"/>
            <a:ext cx="1285206" cy="693929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EAA6C7-001C-E24D-9FF6-037CB80E2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86" y="593818"/>
            <a:ext cx="1537367" cy="3559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CA981-8513-5B44-9167-D2A070D1F2D7}"/>
              </a:ext>
            </a:extLst>
          </p:cNvPr>
          <p:cNvCxnSpPr>
            <a:cxnSpLocks/>
          </p:cNvCxnSpPr>
          <p:nvPr/>
        </p:nvCxnSpPr>
        <p:spPr>
          <a:xfrm>
            <a:off x="699547" y="3715986"/>
            <a:ext cx="10805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80072D8-1FBA-6E42-9C18-7B3B5CA5B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66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C4288F-92F3-CE4F-AFCC-14181370C933}"/>
              </a:ext>
            </a:extLst>
          </p:cNvPr>
          <p:cNvSpPr/>
          <p:nvPr/>
        </p:nvSpPr>
        <p:spPr>
          <a:xfrm>
            <a:off x="0" y="2032687"/>
            <a:ext cx="12192000" cy="2671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776537" y="433241"/>
            <a:ext cx="1076276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333" spc="-95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278429-E76C-48E6-9A4B-E0E2AF47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0337DF-1CF3-42EA-A5E2-0FFBA10971A1}"/>
              </a:ext>
            </a:extLst>
          </p:cNvPr>
          <p:cNvSpPr txBox="1"/>
          <p:nvPr/>
        </p:nvSpPr>
        <p:spPr>
          <a:xfrm>
            <a:off x="548640" y="764689"/>
            <a:ext cx="66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DOUBTS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3E7D33-F19E-40A0-907B-53DD3FBAE888}"/>
              </a:ext>
            </a:extLst>
          </p:cNvPr>
          <p:cNvSpPr/>
          <p:nvPr/>
        </p:nvSpPr>
        <p:spPr>
          <a:xfrm>
            <a:off x="3531973" y="2828892"/>
            <a:ext cx="51280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Questions?</a:t>
            </a:r>
            <a:endParaRPr lang="en-US" sz="6600" b="1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0638A7-3814-44A7-858C-35F8EFBF2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53B4571A-3529-3B45-9AA3-83FA6766C09A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AND DOUBTS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2C4352-C470-7744-8208-6F8BCF3BE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02"/>
          <a:stretch/>
        </p:blipFill>
        <p:spPr>
          <a:xfrm>
            <a:off x="10164607" y="255820"/>
            <a:ext cx="875858" cy="3910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50FB1C-8C51-46C2-AFAF-DE78B039CDE6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246862374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776537" y="433241"/>
            <a:ext cx="1076276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333" spc="-95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278429-E76C-48E6-9A4B-E0E2AF47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0337DF-1CF3-42EA-A5E2-0FFBA10971A1}"/>
              </a:ext>
            </a:extLst>
          </p:cNvPr>
          <p:cNvSpPr txBox="1"/>
          <p:nvPr/>
        </p:nvSpPr>
        <p:spPr>
          <a:xfrm>
            <a:off x="548640" y="764689"/>
            <a:ext cx="66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DOUBTS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0638A7-3814-44A7-858C-35F8EFBF2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02EC9BB2-BBCC-CD4A-A827-DF6ABCE92A04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8C8AFA-8E48-1C4A-AE15-31CB4ACF96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02"/>
          <a:stretch/>
        </p:blipFill>
        <p:spPr>
          <a:xfrm>
            <a:off x="10164607" y="255820"/>
            <a:ext cx="875858" cy="3910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88207AB-71EC-459B-89BA-62130621E300}"/>
              </a:ext>
            </a:extLst>
          </p:cNvPr>
          <p:cNvGrpSpPr/>
          <p:nvPr/>
        </p:nvGrpSpPr>
        <p:grpSpPr>
          <a:xfrm>
            <a:off x="3556691" y="1910001"/>
            <a:ext cx="5078617" cy="3258785"/>
            <a:chOff x="3556691" y="1910001"/>
            <a:chExt cx="5078617" cy="325878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039CC5-0919-AE40-B800-43863D74F31B}"/>
                </a:ext>
              </a:extLst>
            </p:cNvPr>
            <p:cNvSpPr/>
            <p:nvPr/>
          </p:nvSpPr>
          <p:spPr>
            <a:xfrm>
              <a:off x="3556691" y="2497766"/>
              <a:ext cx="5078617" cy="267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CAD4A-BD8F-1D48-952F-03A285431168}"/>
                </a:ext>
              </a:extLst>
            </p:cNvPr>
            <p:cNvSpPr/>
            <p:nvPr/>
          </p:nvSpPr>
          <p:spPr>
            <a:xfrm>
              <a:off x="3613842" y="3157991"/>
              <a:ext cx="496431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8B1555"/>
                  </a:solidFill>
                  <a:latin typeface="Open Sans" panose="020B0606030504020204" pitchFamily="34" charset="0"/>
                  <a:ea typeface="+mj-ea"/>
                  <a:cs typeface="+mj-cs"/>
                </a:rPr>
                <a:t>Are you interested in </a:t>
              </a:r>
            </a:p>
            <a:p>
              <a:pPr algn="ctr"/>
              <a:r>
                <a:rPr lang="en-GB" sz="2400" b="1" dirty="0">
                  <a:solidFill>
                    <a:srgbClr val="8B1555"/>
                  </a:solidFill>
                  <a:latin typeface="Open Sans" panose="020B0606030504020204" pitchFamily="34" charset="0"/>
                </a:rPr>
                <a:t>participating</a:t>
              </a:r>
              <a:endParaRPr lang="en-GB" sz="2400" b="1" dirty="0">
                <a:solidFill>
                  <a:srgbClr val="8B1555"/>
                </a:solidFill>
                <a:latin typeface="Open Sans" panose="020B0606030504020204" pitchFamily="34" charset="0"/>
                <a:ea typeface="+mj-ea"/>
                <a:cs typeface="+mj-cs"/>
              </a:endParaRPr>
            </a:p>
            <a:p>
              <a:pPr algn="ctr"/>
              <a:r>
                <a:rPr lang="en-GB" sz="2400" b="1" dirty="0">
                  <a:solidFill>
                    <a:srgbClr val="8B1555"/>
                  </a:solidFill>
                  <a:latin typeface="Open Sans" panose="020B0606030504020204" pitchFamily="34" charset="0"/>
                  <a:ea typeface="+mj-ea"/>
                  <a:cs typeface="+mj-cs"/>
                </a:rPr>
                <a:t>in these pilot training</a:t>
              </a:r>
              <a:endParaRPr lang="en-GB" sz="36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83D9E8-F693-4D45-9C61-F46B5D7DB0D8}"/>
                </a:ext>
              </a:extLst>
            </p:cNvPr>
            <p:cNvSpPr/>
            <p:nvPr/>
          </p:nvSpPr>
          <p:spPr>
            <a:xfrm>
              <a:off x="5526380" y="1910001"/>
              <a:ext cx="1092724" cy="1073722"/>
            </a:xfrm>
            <a:prstGeom prst="ellipse">
              <a:avLst/>
            </a:prstGeom>
            <a:solidFill>
              <a:srgbClr val="8B15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17370C-A470-8745-A92E-A2BB01F8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6299" y="2108400"/>
              <a:ext cx="279400" cy="5969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71AC41D-A3AE-40C4-938C-1C17B13AA240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36103160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619292-6335-4C4D-9223-D1836570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8" y="0"/>
            <a:ext cx="11299372" cy="635332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428595" y="2931110"/>
            <a:ext cx="5536917" cy="32665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67" cap="all" dirty="0">
                <a:solidFill>
                  <a:srgbClr val="024DA1"/>
                </a:solidFill>
                <a:latin typeface="Arial"/>
                <a:cs typeface="Arial"/>
                <a:hlinkClick r:id="rId4"/>
              </a:rPr>
              <a:t>@EU_IPO</a:t>
            </a:r>
            <a:endParaRPr lang="en-US" sz="1867" dirty="0">
              <a:solidFill>
                <a:srgbClr val="024DA1"/>
              </a:solidFill>
              <a:latin typeface="Arial"/>
              <a:cs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428595" y="3390630"/>
            <a:ext cx="5536917" cy="32665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67" cap="all" dirty="0" err="1">
                <a:solidFill>
                  <a:srgbClr val="024DA1"/>
                </a:solidFill>
                <a:latin typeface="Arial"/>
                <a:cs typeface="Arial"/>
                <a:hlinkClick r:id="rId5"/>
              </a:rPr>
              <a:t>euipo</a:t>
            </a:r>
            <a:endParaRPr lang="en-US" sz="1867" dirty="0">
              <a:solidFill>
                <a:srgbClr val="024DA1"/>
              </a:solidFill>
              <a:latin typeface="Arial"/>
              <a:cs typeface="Arial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428595" y="3870186"/>
            <a:ext cx="5536917" cy="32665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67" cap="all" dirty="0" err="1">
                <a:solidFill>
                  <a:srgbClr val="000090"/>
                </a:solidFill>
                <a:latin typeface="Arial"/>
                <a:cs typeface="Arial"/>
                <a:hlinkClick r:id="rId6"/>
              </a:rPr>
              <a:t>EUIPO.eu</a:t>
            </a:r>
            <a:endParaRPr lang="en-US" sz="1867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F4155E-D387-5A4C-8801-FDCB70617A6E}"/>
              </a:ext>
            </a:extLst>
          </p:cNvPr>
          <p:cNvSpPr/>
          <p:nvPr/>
        </p:nvSpPr>
        <p:spPr>
          <a:xfrm>
            <a:off x="0" y="0"/>
            <a:ext cx="892628" cy="152400"/>
          </a:xfrm>
          <a:prstGeom prst="rect">
            <a:avLst/>
          </a:prstGeom>
          <a:solidFill>
            <a:srgbClr val="024D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144A6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388CE0-D03B-6F4A-B7C6-A0A31652A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65540"/>
            <a:ext cx="12192000" cy="2143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5161EA-2D40-D549-86F5-361C1F52039C}"/>
              </a:ext>
            </a:extLst>
          </p:cNvPr>
          <p:cNvSpPr/>
          <p:nvPr/>
        </p:nvSpPr>
        <p:spPr>
          <a:xfrm>
            <a:off x="6096000" y="4317828"/>
            <a:ext cx="137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spc="-150" dirty="0">
                <a:solidFill>
                  <a:srgbClr val="024DA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0247860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F62239-6874-5F4B-961C-67BCB89A31E8}"/>
              </a:ext>
            </a:extLst>
          </p:cNvPr>
          <p:cNvSpPr/>
          <p:nvPr/>
        </p:nvSpPr>
        <p:spPr>
          <a:xfrm>
            <a:off x="674483" y="1290728"/>
            <a:ext cx="10365982" cy="5352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037B9C-D65C-46DF-BBE6-880000B18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E6874-7054-4DE0-8EC1-C506A1B36A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4"/>
          <a:stretch/>
        </p:blipFill>
        <p:spPr>
          <a:xfrm>
            <a:off x="1793819" y="1449388"/>
            <a:ext cx="7075676" cy="49870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F03CBB-6ECC-45EA-AE6D-9DD3CA2AAF22}"/>
              </a:ext>
            </a:extLst>
          </p:cNvPr>
          <p:cNvSpPr txBox="1"/>
          <p:nvPr/>
        </p:nvSpPr>
        <p:spPr>
          <a:xfrm>
            <a:off x="8869495" y="6183094"/>
            <a:ext cx="1906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2019 SME Scoreboard</a:t>
            </a:r>
            <a:endParaRPr lang="en-US" sz="1200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B4584C7-7A19-A541-86A6-06D6F6FBA56D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0AE1C7-21FA-E74F-8812-DA299CA7FC68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914EB4-CFEC-CE41-9397-B7CDBD3801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302"/>
          <a:stretch/>
        </p:blipFill>
        <p:spPr>
          <a:xfrm>
            <a:off x="10164607" y="245056"/>
            <a:ext cx="875858" cy="3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79F366-B5BF-C74D-96DB-390F642C5002}"/>
              </a:ext>
            </a:extLst>
          </p:cNvPr>
          <p:cNvSpPr/>
          <p:nvPr/>
        </p:nvSpPr>
        <p:spPr>
          <a:xfrm>
            <a:off x="674483" y="1290728"/>
            <a:ext cx="10365982" cy="5352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A9D69-C1F2-4BF5-8C35-ED416DD7B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51" y="1445001"/>
            <a:ext cx="8190591" cy="4964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037B9C-D65C-46DF-BBE6-880000B18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0F6DF7-B034-4FDE-9C66-16AA87A733A6}"/>
              </a:ext>
            </a:extLst>
          </p:cNvPr>
          <p:cNvSpPr txBox="1"/>
          <p:nvPr/>
        </p:nvSpPr>
        <p:spPr>
          <a:xfrm>
            <a:off x="9250116" y="6134357"/>
            <a:ext cx="1790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2019 SME Scoreboard</a:t>
            </a:r>
            <a:endParaRPr lang="en-US" sz="12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1A847008-347E-AC49-BC13-E4EE17007BA8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D31F7E-BCB9-3E4D-9ED2-F27D05E97B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302"/>
          <a:stretch/>
        </p:blipFill>
        <p:spPr>
          <a:xfrm>
            <a:off x="10164607" y="245056"/>
            <a:ext cx="875858" cy="391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B63877-7761-E442-94EC-66D283B13FC5}"/>
              </a:ext>
            </a:extLst>
          </p:cNvPr>
          <p:cNvSpPr/>
          <p:nvPr/>
        </p:nvSpPr>
        <p:spPr>
          <a:xfrm>
            <a:off x="3832261" y="3287730"/>
            <a:ext cx="482885" cy="16644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C8A89E-04A6-3245-A224-22F56D9A68F3}"/>
              </a:ext>
            </a:extLst>
          </p:cNvPr>
          <p:cNvSpPr/>
          <p:nvPr/>
        </p:nvSpPr>
        <p:spPr>
          <a:xfrm>
            <a:off x="3673010" y="2792641"/>
            <a:ext cx="801385" cy="801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E34EDF-2C5A-904F-8F3A-CD7676ACB5EF}"/>
              </a:ext>
            </a:extLst>
          </p:cNvPr>
          <p:cNvSpPr/>
          <p:nvPr/>
        </p:nvSpPr>
        <p:spPr>
          <a:xfrm>
            <a:off x="3893905" y="4006921"/>
            <a:ext cx="359596" cy="934745"/>
          </a:xfrm>
          <a:prstGeom prst="rect">
            <a:avLst/>
          </a:prstGeom>
          <a:solidFill>
            <a:srgbClr val="02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85E426-1317-BB4D-9A42-0A5370D09B28}"/>
              </a:ext>
            </a:extLst>
          </p:cNvPr>
          <p:cNvSpPr/>
          <p:nvPr/>
        </p:nvSpPr>
        <p:spPr>
          <a:xfrm>
            <a:off x="6647380" y="5260369"/>
            <a:ext cx="2126750" cy="267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9248A7-E4D0-9E44-8A80-D259A25D23C3}"/>
              </a:ext>
            </a:extLst>
          </p:cNvPr>
          <p:cNvSpPr/>
          <p:nvPr/>
        </p:nvSpPr>
        <p:spPr>
          <a:xfrm>
            <a:off x="6376997" y="5180743"/>
            <a:ext cx="405831" cy="40583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515B4-0650-5543-BD99-F22964A5CAAA}"/>
              </a:ext>
            </a:extLst>
          </p:cNvPr>
          <p:cNvSpPr txBox="1"/>
          <p:nvPr/>
        </p:nvSpPr>
        <p:spPr>
          <a:xfrm>
            <a:off x="6855688" y="5229994"/>
            <a:ext cx="9603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454F1-9873-B74C-9D6B-8FA8C427EA7C}"/>
              </a:ext>
            </a:extLst>
          </p:cNvPr>
          <p:cNvSpPr txBox="1"/>
          <p:nvPr/>
        </p:nvSpPr>
        <p:spPr>
          <a:xfrm>
            <a:off x="3893905" y="3751764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1" dirty="0">
                <a:solidFill>
                  <a:srgbClr val="024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6237AF-9E99-6C4F-96B5-E59C223C2C20}"/>
              </a:ext>
            </a:extLst>
          </p:cNvPr>
          <p:cNvSpPr/>
          <p:nvPr/>
        </p:nvSpPr>
        <p:spPr>
          <a:xfrm>
            <a:off x="6808226" y="5348181"/>
            <a:ext cx="109291" cy="104352"/>
          </a:xfrm>
          <a:prstGeom prst="rect">
            <a:avLst/>
          </a:prstGeom>
          <a:solidFill>
            <a:srgbClr val="02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882DF37-74DB-2844-9851-47EC8512D579}"/>
              </a:ext>
            </a:extLst>
          </p:cNvPr>
          <p:cNvSpPr/>
          <p:nvPr/>
        </p:nvSpPr>
        <p:spPr>
          <a:xfrm>
            <a:off x="6475841" y="5307839"/>
            <a:ext cx="192463" cy="151638"/>
          </a:xfrm>
          <a:prstGeom prst="rightArrow">
            <a:avLst/>
          </a:prstGeom>
          <a:noFill/>
          <a:ln w="9525">
            <a:solidFill>
              <a:srgbClr val="024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A2E694D-1928-E946-BB2C-7AEC45021004}"/>
              </a:ext>
            </a:extLst>
          </p:cNvPr>
          <p:cNvSpPr/>
          <p:nvPr/>
        </p:nvSpPr>
        <p:spPr>
          <a:xfrm rot="5400000">
            <a:off x="3908610" y="3040501"/>
            <a:ext cx="330184" cy="260146"/>
          </a:xfrm>
          <a:prstGeom prst="rightArrow">
            <a:avLst/>
          </a:prstGeom>
          <a:noFill/>
          <a:ln w="9525">
            <a:solidFill>
              <a:srgbClr val="024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A2A55A-6518-4415-86F4-4440B978831C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408058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79F366-B5BF-C74D-96DB-390F642C5002}"/>
              </a:ext>
            </a:extLst>
          </p:cNvPr>
          <p:cNvSpPr/>
          <p:nvPr/>
        </p:nvSpPr>
        <p:spPr>
          <a:xfrm>
            <a:off x="674483" y="1290728"/>
            <a:ext cx="10365982" cy="5352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25D3E9-2E3E-4F46-9A04-E1C907B88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50" y="1524722"/>
            <a:ext cx="7379481" cy="4884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037B9C-D65C-46DF-BBE6-880000B18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1A847008-347E-AC49-BC13-E4EE17007BA8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D31F7E-BCB9-3E4D-9ED2-F27D05E97B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02"/>
          <a:stretch/>
        </p:blipFill>
        <p:spPr>
          <a:xfrm>
            <a:off x="10164607" y="245056"/>
            <a:ext cx="875858" cy="3910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B63877-7761-E442-94EC-66D283B13FC5}"/>
              </a:ext>
            </a:extLst>
          </p:cNvPr>
          <p:cNvSpPr/>
          <p:nvPr/>
        </p:nvSpPr>
        <p:spPr>
          <a:xfrm>
            <a:off x="1767487" y="3594026"/>
            <a:ext cx="482885" cy="1358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C8A89E-04A6-3245-A224-22F56D9A68F3}"/>
              </a:ext>
            </a:extLst>
          </p:cNvPr>
          <p:cNvSpPr/>
          <p:nvPr/>
        </p:nvSpPr>
        <p:spPr>
          <a:xfrm>
            <a:off x="1608236" y="3066982"/>
            <a:ext cx="801385" cy="8013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E34EDF-2C5A-904F-8F3A-CD7676ACB5EF}"/>
              </a:ext>
            </a:extLst>
          </p:cNvPr>
          <p:cNvSpPr/>
          <p:nvPr/>
        </p:nvSpPr>
        <p:spPr>
          <a:xfrm>
            <a:off x="1829131" y="4201202"/>
            <a:ext cx="359596" cy="740464"/>
          </a:xfrm>
          <a:prstGeom prst="rect">
            <a:avLst/>
          </a:prstGeom>
          <a:solidFill>
            <a:srgbClr val="02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85E426-1317-BB4D-9A42-0A5370D09B28}"/>
              </a:ext>
            </a:extLst>
          </p:cNvPr>
          <p:cNvSpPr/>
          <p:nvPr/>
        </p:nvSpPr>
        <p:spPr>
          <a:xfrm>
            <a:off x="3773269" y="5040711"/>
            <a:ext cx="2086757" cy="2671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9248A7-E4D0-9E44-8A80-D259A25D23C3}"/>
              </a:ext>
            </a:extLst>
          </p:cNvPr>
          <p:cNvSpPr/>
          <p:nvPr/>
        </p:nvSpPr>
        <p:spPr>
          <a:xfrm>
            <a:off x="3502886" y="4961085"/>
            <a:ext cx="405831" cy="40583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515B4-0650-5543-BD99-F22964A5CAAA}"/>
              </a:ext>
            </a:extLst>
          </p:cNvPr>
          <p:cNvSpPr txBox="1"/>
          <p:nvPr/>
        </p:nvSpPr>
        <p:spPr>
          <a:xfrm>
            <a:off x="3981577" y="5010336"/>
            <a:ext cx="9603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454F1-9873-B74C-9D6B-8FA8C427EA7C}"/>
              </a:ext>
            </a:extLst>
          </p:cNvPr>
          <p:cNvSpPr txBox="1"/>
          <p:nvPr/>
        </p:nvSpPr>
        <p:spPr>
          <a:xfrm>
            <a:off x="1829131" y="3966917"/>
            <a:ext cx="362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b="1" dirty="0">
                <a:solidFill>
                  <a:srgbClr val="024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6237AF-9E99-6C4F-96B5-E59C223C2C20}"/>
              </a:ext>
            </a:extLst>
          </p:cNvPr>
          <p:cNvSpPr/>
          <p:nvPr/>
        </p:nvSpPr>
        <p:spPr>
          <a:xfrm>
            <a:off x="3934115" y="5128523"/>
            <a:ext cx="109291" cy="104352"/>
          </a:xfrm>
          <a:prstGeom prst="rect">
            <a:avLst/>
          </a:prstGeom>
          <a:solidFill>
            <a:srgbClr val="024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882DF37-74DB-2844-9851-47EC8512D579}"/>
              </a:ext>
            </a:extLst>
          </p:cNvPr>
          <p:cNvSpPr/>
          <p:nvPr/>
        </p:nvSpPr>
        <p:spPr>
          <a:xfrm>
            <a:off x="3609569" y="5088181"/>
            <a:ext cx="192463" cy="151638"/>
          </a:xfrm>
          <a:prstGeom prst="rightArrow">
            <a:avLst/>
          </a:prstGeom>
          <a:noFill/>
          <a:ln w="9525">
            <a:solidFill>
              <a:srgbClr val="024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A2E694D-1928-E946-BB2C-7AEC45021004}"/>
              </a:ext>
            </a:extLst>
          </p:cNvPr>
          <p:cNvSpPr/>
          <p:nvPr/>
        </p:nvSpPr>
        <p:spPr>
          <a:xfrm rot="5400000">
            <a:off x="1843836" y="3314842"/>
            <a:ext cx="330184" cy="260146"/>
          </a:xfrm>
          <a:prstGeom prst="rightArrow">
            <a:avLst/>
          </a:prstGeom>
          <a:noFill/>
          <a:ln w="9525">
            <a:solidFill>
              <a:srgbClr val="024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EC1A39-7908-1F42-B1B3-1A48E65E0588}"/>
              </a:ext>
            </a:extLst>
          </p:cNvPr>
          <p:cNvSpPr txBox="1"/>
          <p:nvPr/>
        </p:nvSpPr>
        <p:spPr>
          <a:xfrm>
            <a:off x="8428731" y="6161941"/>
            <a:ext cx="2490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2019 SME Scoreboard</a:t>
            </a:r>
            <a:endParaRPr lang="en-US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72D634-21B9-4B51-9BD2-24F9AEE15507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332153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7A57162-29D4-4448-98D6-8AA7C3CE12E0}"/>
              </a:ext>
            </a:extLst>
          </p:cNvPr>
          <p:cNvSpPr/>
          <p:nvPr/>
        </p:nvSpPr>
        <p:spPr>
          <a:xfrm>
            <a:off x="4421555" y="5066194"/>
            <a:ext cx="3244131" cy="450742"/>
          </a:xfrm>
          <a:prstGeom prst="rect">
            <a:avLst/>
          </a:prstGeom>
          <a:solidFill>
            <a:srgbClr val="1C9BA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776537" y="433241"/>
            <a:ext cx="1076276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333" spc="-95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278429-E76C-48E6-9A4B-E0E2AF47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46FB8-1DDF-4D81-AC96-68923AAEC345}"/>
              </a:ext>
            </a:extLst>
          </p:cNvPr>
          <p:cNvSpPr/>
          <p:nvPr/>
        </p:nvSpPr>
        <p:spPr>
          <a:xfrm>
            <a:off x="571200" y="1355190"/>
            <a:ext cx="116208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Vast majority of SMEs have an accountant.</a:t>
            </a:r>
          </a:p>
          <a:p>
            <a:endParaRPr lang="en-US" sz="2600" b="1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r>
              <a:rPr lang="en-US" sz="26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Accountants are a relevant and trustworthy source of advice. </a:t>
            </a:r>
          </a:p>
          <a:p>
            <a:endParaRPr lang="en-US" sz="2300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ECCC3-48D4-45CC-93EB-652A22BEEC01}"/>
              </a:ext>
            </a:extLst>
          </p:cNvPr>
          <p:cNvSpPr/>
          <p:nvPr/>
        </p:nvSpPr>
        <p:spPr>
          <a:xfrm>
            <a:off x="955616" y="3815099"/>
            <a:ext cx="2280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8A165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Accountancy</a:t>
            </a:r>
            <a:r>
              <a:rPr lang="es-ES_tradnl" sz="2000" b="1" dirty="0">
                <a:solidFill>
                  <a:srgbClr val="8A165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Arial"/>
              </a:rPr>
              <a:t> </a:t>
            </a:r>
            <a:r>
              <a:rPr lang="es-ES_tradnl" sz="2000" dirty="0">
                <a:solidFill>
                  <a:srgbClr val="8A1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    </a:t>
            </a:r>
            <a:endParaRPr lang="en-US" sz="2000" b="1" dirty="0">
              <a:solidFill>
                <a:srgbClr val="768E4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AFD00B-E36F-44AD-8E92-6960EB68B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DD5777B-5420-C34A-B8F9-3C1EA521D0B4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15F12F-FED8-1A45-B720-70E5BBDD02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02"/>
          <a:stretch/>
        </p:blipFill>
        <p:spPr>
          <a:xfrm>
            <a:off x="10164607" y="245056"/>
            <a:ext cx="875858" cy="39108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6F17179A-B1E6-C643-A125-5635BD035DEE}"/>
              </a:ext>
            </a:extLst>
          </p:cNvPr>
          <p:cNvSpPr/>
          <p:nvPr/>
        </p:nvSpPr>
        <p:spPr>
          <a:xfrm>
            <a:off x="1150777" y="4332165"/>
            <a:ext cx="1870896" cy="1874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4A4D96-63C3-6A47-B9FE-C3D091AB3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0992" y="4852916"/>
            <a:ext cx="1350466" cy="67523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F34E630-EA25-7A42-9783-0498E38F9EF9}"/>
              </a:ext>
            </a:extLst>
          </p:cNvPr>
          <p:cNvSpPr/>
          <p:nvPr/>
        </p:nvSpPr>
        <p:spPr>
          <a:xfrm>
            <a:off x="9108156" y="4237519"/>
            <a:ext cx="1870896" cy="1874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C069B8-1BED-7D45-A83E-38BE4ADC2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8934" y="4631222"/>
            <a:ext cx="982043" cy="98204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C3BFF96-FFB3-A24A-B0CA-CED2EE37D4FD}"/>
              </a:ext>
            </a:extLst>
          </p:cNvPr>
          <p:cNvSpPr txBox="1"/>
          <p:nvPr/>
        </p:nvSpPr>
        <p:spPr>
          <a:xfrm>
            <a:off x="4547120" y="5110815"/>
            <a:ext cx="311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Usually play a double rol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</a:rPr>
              <a:t>e</a:t>
            </a:r>
          </a:p>
          <a:p>
            <a:endParaRPr lang="en-E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CD7F0B-47E8-C942-83EB-27B00030483D}"/>
              </a:ext>
            </a:extLst>
          </p:cNvPr>
          <p:cNvCxnSpPr>
            <a:cxnSpLocks/>
          </p:cNvCxnSpPr>
          <p:nvPr/>
        </p:nvCxnSpPr>
        <p:spPr>
          <a:xfrm flipH="1">
            <a:off x="6096000" y="2817240"/>
            <a:ext cx="10404" cy="2176000"/>
          </a:xfrm>
          <a:prstGeom prst="straightConnector1">
            <a:avLst/>
          </a:prstGeom>
          <a:ln w="19050">
            <a:solidFill>
              <a:srgbClr val="1C9BA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079CCE-F5DC-9543-AEEB-3F43E3546D0F}"/>
              </a:ext>
            </a:extLst>
          </p:cNvPr>
          <p:cNvCxnSpPr>
            <a:cxnSpLocks/>
          </p:cNvCxnSpPr>
          <p:nvPr/>
        </p:nvCxnSpPr>
        <p:spPr>
          <a:xfrm flipV="1">
            <a:off x="7663612" y="5291565"/>
            <a:ext cx="1311028" cy="13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7A3F1C-EA2B-4E4A-8B19-9EA23229C9F6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3092053" y="5291565"/>
            <a:ext cx="1329502" cy="13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5B7A3-F061-5A4C-A3B9-EDB16DCE4691}"/>
              </a:ext>
            </a:extLst>
          </p:cNvPr>
          <p:cNvSpPr/>
          <p:nvPr/>
        </p:nvSpPr>
        <p:spPr>
          <a:xfrm>
            <a:off x="8791647" y="3815099"/>
            <a:ext cx="2496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68E4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Business advisory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CF3C8E-AF88-4263-ADFD-8B841B788858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16829069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776537" y="433241"/>
            <a:ext cx="1076276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333" spc="-95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278429-E76C-48E6-9A4B-E0E2AF47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0337DF-1CF3-42EA-A5E2-0FFBA10971A1}"/>
              </a:ext>
            </a:extLst>
          </p:cNvPr>
          <p:cNvSpPr txBox="1"/>
          <p:nvPr/>
        </p:nvSpPr>
        <p:spPr>
          <a:xfrm>
            <a:off x="548639" y="764689"/>
            <a:ext cx="532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THE ADVISOR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A714B7-D92D-4DC5-86C4-21F61634A5BD}"/>
              </a:ext>
            </a:extLst>
          </p:cNvPr>
          <p:cNvSpPr/>
          <p:nvPr/>
        </p:nvSpPr>
        <p:spPr>
          <a:xfrm>
            <a:off x="589747" y="1319331"/>
            <a:ext cx="1094954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F</a:t>
            </a:r>
            <a:r>
              <a:rPr lang="en-US" sz="2800" b="1" dirty="0" err="1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irst</a:t>
            </a:r>
            <a:r>
              <a:rPr lang="en-US" sz="28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 hand Intellectual Property (IP) information to be able to…</a:t>
            </a:r>
          </a:p>
          <a:p>
            <a:endParaRPr lang="en-US" sz="2800" b="1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endParaRPr lang="en-US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23A7EC-67BD-41C5-ABCC-A2D426716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6F90D6AF-0038-AD47-B01D-18668E37ACAB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THE ADVISER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5FBAF5-D882-6545-AC09-58B40ED94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02"/>
          <a:stretch/>
        </p:blipFill>
        <p:spPr>
          <a:xfrm>
            <a:off x="10164607" y="255820"/>
            <a:ext cx="875858" cy="3910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ED16BCB-F407-4844-B4F9-6DF48926E838}"/>
              </a:ext>
            </a:extLst>
          </p:cNvPr>
          <p:cNvSpPr/>
          <p:nvPr/>
        </p:nvSpPr>
        <p:spPr>
          <a:xfrm rot="2656680">
            <a:off x="1294508" y="3482843"/>
            <a:ext cx="1921126" cy="1953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0F3CB9-A537-FF4E-8647-C6CEE9773836}"/>
              </a:ext>
            </a:extLst>
          </p:cNvPr>
          <p:cNvSpPr/>
          <p:nvPr/>
        </p:nvSpPr>
        <p:spPr>
          <a:xfrm rot="2656680">
            <a:off x="3666908" y="2806042"/>
            <a:ext cx="1921126" cy="1953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5D7E52-8653-2247-8CE9-1C6A40F1BAF5}"/>
              </a:ext>
            </a:extLst>
          </p:cNvPr>
          <p:cNvSpPr/>
          <p:nvPr/>
        </p:nvSpPr>
        <p:spPr>
          <a:xfrm rot="2656680">
            <a:off x="6039308" y="3533242"/>
            <a:ext cx="1921126" cy="1953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3F6EEC-8213-4345-BBCB-8CA08413DB43}"/>
              </a:ext>
            </a:extLst>
          </p:cNvPr>
          <p:cNvSpPr txBox="1"/>
          <p:nvPr/>
        </p:nvSpPr>
        <p:spPr>
          <a:xfrm>
            <a:off x="2972021" y="2570411"/>
            <a:ext cx="3153625" cy="584775"/>
          </a:xfrm>
          <a:prstGeom prst="rect">
            <a:avLst/>
          </a:prstGeom>
          <a:solidFill>
            <a:srgbClr val="4B4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Spot situations where IP protection is needed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361109-3B2D-0248-B930-0D57B029F390}"/>
              </a:ext>
            </a:extLst>
          </p:cNvPr>
          <p:cNvSpPr txBox="1"/>
          <p:nvPr/>
        </p:nvSpPr>
        <p:spPr>
          <a:xfrm>
            <a:off x="5546286" y="5301248"/>
            <a:ext cx="3133494" cy="338554"/>
          </a:xfrm>
          <a:prstGeom prst="rect">
            <a:avLst/>
          </a:prstGeom>
          <a:solidFill>
            <a:srgbClr val="8A1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Awareness to the clients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A5FE12-8A7C-BD41-AC49-6B4CC4107795}"/>
              </a:ext>
            </a:extLst>
          </p:cNvPr>
          <p:cNvSpPr/>
          <p:nvPr/>
        </p:nvSpPr>
        <p:spPr>
          <a:xfrm rot="2656680">
            <a:off x="8454263" y="2829858"/>
            <a:ext cx="1921126" cy="1953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8BE985-A72E-AA4A-B051-A2F2DE11A55A}"/>
              </a:ext>
            </a:extLst>
          </p:cNvPr>
          <p:cNvSpPr txBox="1"/>
          <p:nvPr/>
        </p:nvSpPr>
        <p:spPr>
          <a:xfrm>
            <a:off x="7779325" y="2626637"/>
            <a:ext cx="3153625" cy="584775"/>
          </a:xfrm>
          <a:prstGeom prst="rect">
            <a:avLst/>
          </a:prstGeom>
          <a:solidFill>
            <a:srgbClr val="2169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Support and protect your</a:t>
            </a:r>
          </a:p>
          <a:p>
            <a:pPr algn="ctr"/>
            <a:r>
              <a:rPr lang="en-GB" sz="16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client’s business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5D2A1-B7FA-374F-BF18-F1AFB89B9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815" y="3325498"/>
            <a:ext cx="7620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6A76A-6D2F-AA47-BB72-7771AB751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4460" y="4093520"/>
            <a:ext cx="914400" cy="863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16E891-947D-0842-9A04-2B1074D23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536" y="3469986"/>
            <a:ext cx="914400" cy="9017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8F3C5A2-DB43-3B47-959E-D436F3DFBD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3390" y="4052698"/>
            <a:ext cx="482600" cy="9144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524DCE5-77A0-0547-830A-403B1E94A372}"/>
              </a:ext>
            </a:extLst>
          </p:cNvPr>
          <p:cNvSpPr txBox="1"/>
          <p:nvPr/>
        </p:nvSpPr>
        <p:spPr>
          <a:xfrm>
            <a:off x="800768" y="5310123"/>
            <a:ext cx="3133494" cy="338554"/>
          </a:xfrm>
          <a:prstGeom prst="rect">
            <a:avLst/>
          </a:prstGeom>
          <a:solidFill>
            <a:srgbClr val="768E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Know the IP basics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B722FB6-4C5F-C144-A109-8942D4586503}"/>
              </a:ext>
            </a:extLst>
          </p:cNvPr>
          <p:cNvCxnSpPr>
            <a:cxnSpLocks/>
          </p:cNvCxnSpPr>
          <p:nvPr/>
        </p:nvCxnSpPr>
        <p:spPr>
          <a:xfrm>
            <a:off x="2053108" y="1903593"/>
            <a:ext cx="8034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6B5047D-3F01-4F62-886A-496F822CD139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39536621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750348" y="444096"/>
            <a:ext cx="1076276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333" spc="-95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278429-E76C-48E6-9A4B-E0E2AF47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0337DF-1CF3-42EA-A5E2-0FFBA10971A1}"/>
              </a:ext>
            </a:extLst>
          </p:cNvPr>
          <p:cNvSpPr txBox="1"/>
          <p:nvPr/>
        </p:nvSpPr>
        <p:spPr>
          <a:xfrm>
            <a:off x="548639" y="764689"/>
            <a:ext cx="532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THE ADVISOR PACKAGE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C0979-12DA-452F-9040-19D7029B577A}"/>
              </a:ext>
            </a:extLst>
          </p:cNvPr>
          <p:cNvSpPr/>
          <p:nvPr/>
        </p:nvSpPr>
        <p:spPr>
          <a:xfrm>
            <a:off x="3425607" y="1314888"/>
            <a:ext cx="11478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The package* contains</a:t>
            </a:r>
            <a:endParaRPr lang="en-US" sz="3200" b="1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  <a:p>
            <a:endParaRPr lang="en-US" sz="1200" b="1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F87EFD-3AA5-47EE-8F85-CA8CCF524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1FCD6A-1A5C-4E4A-9752-BFA08CB1FDA6}"/>
              </a:ext>
            </a:extLst>
          </p:cNvPr>
          <p:cNvSpPr/>
          <p:nvPr/>
        </p:nvSpPr>
        <p:spPr>
          <a:xfrm>
            <a:off x="7033595" y="6195807"/>
            <a:ext cx="4091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*Certificate of completion if all parts are completed.</a:t>
            </a:r>
          </a:p>
          <a:p>
            <a:pPr algn="r"/>
            <a:r>
              <a:rPr lang="en-GB" sz="1200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**1 half day.</a:t>
            </a:r>
            <a:endParaRPr lang="en-US" sz="1200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C7573D1-CB9B-1442-AF59-C323CBE2B53B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THE ADVISER PACKAGE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9059F9-30CB-6046-99E6-922C370EF4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02"/>
          <a:stretch/>
        </p:blipFill>
        <p:spPr>
          <a:xfrm>
            <a:off x="10164607" y="255820"/>
            <a:ext cx="875858" cy="39108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D552302-57E6-7340-9C68-86733775EBE9}"/>
              </a:ext>
            </a:extLst>
          </p:cNvPr>
          <p:cNvSpPr txBox="1"/>
          <p:nvPr/>
        </p:nvSpPr>
        <p:spPr>
          <a:xfrm>
            <a:off x="1737123" y="2270072"/>
            <a:ext cx="311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A1656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Introductory virtual presentation (30/45) mins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4E9B1-6D4F-E945-BAFC-2E6157005058}"/>
              </a:ext>
            </a:extLst>
          </p:cNvPr>
          <p:cNvSpPr txBox="1"/>
          <p:nvPr/>
        </p:nvSpPr>
        <p:spPr>
          <a:xfrm>
            <a:off x="1737123" y="2950388"/>
            <a:ext cx="2656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44A6C"/>
                </a:solidFill>
                <a:latin typeface="Open Sans" panose="020B0606030504020204" pitchFamily="34" charset="0"/>
              </a:rPr>
              <a:t>Hint of IP for accountants with business cases</a:t>
            </a:r>
          </a:p>
          <a:p>
            <a:endParaRPr lang="en-E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8311E3-AD6C-2143-A161-5CB4E9952FCC}"/>
              </a:ext>
            </a:extLst>
          </p:cNvPr>
          <p:cNvSpPr txBox="1"/>
          <p:nvPr/>
        </p:nvSpPr>
        <p:spPr>
          <a:xfrm>
            <a:off x="7781002" y="2305708"/>
            <a:ext cx="366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68E4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Train the adviser virtual workshop (approx. 3,5 hours**)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8B8520C-582B-E247-876B-2967C8F43674}"/>
              </a:ext>
            </a:extLst>
          </p:cNvPr>
          <p:cNvSpPr txBox="1"/>
          <p:nvPr/>
        </p:nvSpPr>
        <p:spPr>
          <a:xfrm>
            <a:off x="7800119" y="2956186"/>
            <a:ext cx="38083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44A6C"/>
                </a:solidFill>
                <a:latin typeface="Open Sans" panose="020B0606030504020204" pitchFamily="34" charset="0"/>
              </a:rPr>
              <a:t>Practical session on how to detect and boost IP opportunities for clients</a:t>
            </a:r>
          </a:p>
          <a:p>
            <a:endParaRPr lang="en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B70E3-7656-1F40-AFCB-9C164988F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79" y="2357631"/>
            <a:ext cx="743866" cy="80022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248D6FA-E9B9-3843-A581-BB859EBFC43A}"/>
              </a:ext>
            </a:extLst>
          </p:cNvPr>
          <p:cNvSpPr txBox="1"/>
          <p:nvPr/>
        </p:nvSpPr>
        <p:spPr>
          <a:xfrm>
            <a:off x="1741396" y="4418377"/>
            <a:ext cx="336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E6C36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Handout (check-list) and support channels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C5695F-92A5-B74D-8E50-C8235F268D71}"/>
              </a:ext>
            </a:extLst>
          </p:cNvPr>
          <p:cNvSpPr txBox="1"/>
          <p:nvPr/>
        </p:nvSpPr>
        <p:spPr>
          <a:xfrm>
            <a:off x="1760513" y="5096565"/>
            <a:ext cx="3808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44A6C"/>
                </a:solidFill>
                <a:latin typeface="Open Sans" panose="020B0606030504020204" pitchFamily="34" charset="0"/>
              </a:rPr>
              <a:t>Reference step-by-step guide to explore IP opportunities with clients EUIPO support channels and additional material</a:t>
            </a:r>
          </a:p>
          <a:p>
            <a:endParaRPr lang="en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CB01A-C119-6A4B-9AE9-D327C3629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556" y="2305708"/>
            <a:ext cx="859006" cy="823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3DCB16-356A-4A4E-A231-40FC833119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8766" y="4551853"/>
            <a:ext cx="801641" cy="82487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E679410-C328-BF46-B3FF-790295625D23}"/>
              </a:ext>
            </a:extLst>
          </p:cNvPr>
          <p:cNvSpPr txBox="1"/>
          <p:nvPr/>
        </p:nvSpPr>
        <p:spPr>
          <a:xfrm>
            <a:off x="7757252" y="4447226"/>
            <a:ext cx="3933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E4D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E-learning module (coming soon) business advisers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A7C37D-635B-D247-9204-DA63DD4C79BD}"/>
              </a:ext>
            </a:extLst>
          </p:cNvPr>
          <p:cNvSpPr txBox="1"/>
          <p:nvPr/>
        </p:nvSpPr>
        <p:spPr>
          <a:xfrm>
            <a:off x="7776369" y="5097704"/>
            <a:ext cx="380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44A6C"/>
                </a:solidFill>
                <a:latin typeface="Open Sans" panose="020B0606030504020204" pitchFamily="34" charset="0"/>
              </a:rPr>
              <a:t>Self-paced online training on how to identify IP opportunities</a:t>
            </a:r>
            <a:endParaRPr lang="en-ES" sz="1400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2CB0C48-44CE-C443-82E1-64CA254621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440" y="4458742"/>
            <a:ext cx="637228" cy="646331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75B7259-4D73-9747-9195-4FAFFBBF1B2E}"/>
              </a:ext>
            </a:extLst>
          </p:cNvPr>
          <p:cNvCxnSpPr>
            <a:cxnSpLocks/>
          </p:cNvCxnSpPr>
          <p:nvPr/>
        </p:nvCxnSpPr>
        <p:spPr>
          <a:xfrm>
            <a:off x="3199157" y="1890893"/>
            <a:ext cx="5316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F45E9C4-8269-4CBF-8677-91507480339C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6972527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278429-E76C-48E6-9A4B-E0E2AF470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0337DF-1CF3-42EA-A5E2-0FFBA10971A1}"/>
              </a:ext>
            </a:extLst>
          </p:cNvPr>
          <p:cNvSpPr txBox="1"/>
          <p:nvPr/>
        </p:nvSpPr>
        <p:spPr>
          <a:xfrm>
            <a:off x="548640" y="764689"/>
            <a:ext cx="66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TERM PROPOSAL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F898B9-D47D-4E76-BF0D-8BE3C27EB784}"/>
              </a:ext>
            </a:extLst>
          </p:cNvPr>
          <p:cNvSpPr/>
          <p:nvPr/>
        </p:nvSpPr>
        <p:spPr>
          <a:xfrm>
            <a:off x="6635949" y="6114397"/>
            <a:ext cx="4467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*During 2022.</a:t>
            </a:r>
          </a:p>
          <a:p>
            <a:pPr algn="r"/>
            <a:r>
              <a:rPr lang="en-GB" sz="1200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**1 workshop per annual quarter</a:t>
            </a:r>
            <a:r>
              <a:rPr lang="en-GB" sz="1600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.</a:t>
            </a:r>
            <a:endParaRPr lang="en-US" sz="1600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0638A7-3814-44A7-858C-35F8EFBF2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0ECED1BA-DC87-6D4B-96A9-97F3E336112B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SHORT TERM PROPOSAL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FDF6B6-ED3C-864A-80DD-A097EC4374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302"/>
          <a:stretch/>
        </p:blipFill>
        <p:spPr>
          <a:xfrm>
            <a:off x="10164607" y="255820"/>
            <a:ext cx="875858" cy="3910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3E7D33-F19E-40A0-907B-53DD3FBAE888}"/>
              </a:ext>
            </a:extLst>
          </p:cNvPr>
          <p:cNvSpPr/>
          <p:nvPr/>
        </p:nvSpPr>
        <p:spPr>
          <a:xfrm>
            <a:off x="1151535" y="1275688"/>
            <a:ext cx="9625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What we aim to deliver</a:t>
            </a:r>
            <a:r>
              <a:rPr lang="en-GB" sz="3600" b="1" dirty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rPr>
              <a:t>: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39F5B2-FC4A-D647-9A71-DE457909C9F6}"/>
              </a:ext>
            </a:extLst>
          </p:cNvPr>
          <p:cNvSpPr/>
          <p:nvPr/>
        </p:nvSpPr>
        <p:spPr>
          <a:xfrm>
            <a:off x="1060901" y="4521449"/>
            <a:ext cx="1881051" cy="180862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B2E5E74-79A8-6F4A-A44A-88C0EE108700}"/>
              </a:ext>
            </a:extLst>
          </p:cNvPr>
          <p:cNvSpPr/>
          <p:nvPr/>
        </p:nvSpPr>
        <p:spPr>
          <a:xfrm>
            <a:off x="642174" y="1569232"/>
            <a:ext cx="2719725" cy="26387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A5CFC9-B638-9E41-B43B-E4262C74958C}"/>
              </a:ext>
            </a:extLst>
          </p:cNvPr>
          <p:cNvSpPr/>
          <p:nvPr/>
        </p:nvSpPr>
        <p:spPr>
          <a:xfrm>
            <a:off x="8320740" y="1540865"/>
            <a:ext cx="2719725" cy="26387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6D31B-7EBA-9640-93C4-67AE94E019D1}"/>
              </a:ext>
            </a:extLst>
          </p:cNvPr>
          <p:cNvSpPr txBox="1"/>
          <p:nvPr/>
        </p:nvSpPr>
        <p:spPr>
          <a:xfrm>
            <a:off x="658328" y="2421515"/>
            <a:ext cx="2719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44A6C"/>
                </a:solidFill>
                <a:latin typeface="Open Sans" panose="020B0606030504020204" pitchFamily="34" charset="0"/>
              </a:rPr>
              <a:t>Run a pilot in EN/ES </a:t>
            </a:r>
          </a:p>
          <a:p>
            <a:pPr algn="ctr"/>
            <a:r>
              <a:rPr lang="en-US" sz="1600" dirty="0">
                <a:solidFill>
                  <a:srgbClr val="144A6C"/>
                </a:solidFill>
                <a:latin typeface="Open Sans" panose="020B0606030504020204" pitchFamily="34" charset="0"/>
              </a:rPr>
              <a:t>of a 30’ presentation following a workshop* addressed to selected stakeholders</a:t>
            </a:r>
          </a:p>
          <a:p>
            <a:endParaRPr lang="en-E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0C4A87-A911-6A49-B4E3-4DCE4EB7FF0B}"/>
              </a:ext>
            </a:extLst>
          </p:cNvPr>
          <p:cNvSpPr txBox="1"/>
          <p:nvPr/>
        </p:nvSpPr>
        <p:spPr>
          <a:xfrm>
            <a:off x="1204596" y="4842005"/>
            <a:ext cx="15784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C9BA1"/>
                </a:solidFill>
                <a:latin typeface="Open Sans" panose="020B0606030504020204" pitchFamily="34" charset="0"/>
              </a:rPr>
              <a:t>Compile feedback and make improvements</a:t>
            </a:r>
          </a:p>
          <a:p>
            <a:endParaRPr lang="en-E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1ADD08-0C96-1B4B-8609-5C4CF876589F}"/>
              </a:ext>
            </a:extLst>
          </p:cNvPr>
          <p:cNvSpPr/>
          <p:nvPr/>
        </p:nvSpPr>
        <p:spPr>
          <a:xfrm>
            <a:off x="4712523" y="3501575"/>
            <a:ext cx="2719725" cy="263871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3C-7D68-1846-B288-CEE6104AEE33}"/>
              </a:ext>
            </a:extLst>
          </p:cNvPr>
          <p:cNvSpPr txBox="1"/>
          <p:nvPr/>
        </p:nvSpPr>
        <p:spPr>
          <a:xfrm>
            <a:off x="8383796" y="2391204"/>
            <a:ext cx="2719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B1555"/>
                </a:solidFill>
                <a:latin typeface="Open Sans" panose="020B0606030504020204" pitchFamily="34" charset="0"/>
              </a:rPr>
              <a:t>Design a Train </a:t>
            </a:r>
          </a:p>
          <a:p>
            <a:pPr algn="ctr"/>
            <a:r>
              <a:rPr lang="en-US" sz="1600" dirty="0">
                <a:solidFill>
                  <a:srgbClr val="8B1555"/>
                </a:solidFill>
                <a:latin typeface="Open Sans" panose="020B0606030504020204" pitchFamily="34" charset="0"/>
              </a:rPr>
              <a:t>the advisor offer with a calendar combining workshops** and </a:t>
            </a:r>
          </a:p>
          <a:p>
            <a:pPr algn="ctr"/>
            <a:r>
              <a:rPr lang="en-US" sz="1600" dirty="0">
                <a:solidFill>
                  <a:srgbClr val="8B1555"/>
                </a:solidFill>
                <a:latin typeface="Open Sans" panose="020B0606030504020204" pitchFamily="34" charset="0"/>
              </a:rPr>
              <a:t>e-learning. </a:t>
            </a:r>
          </a:p>
          <a:p>
            <a:endParaRPr lang="en-ES" dirty="0"/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8A1C5748-7D3D-634E-8FAB-C45B09801A40}"/>
              </a:ext>
            </a:extLst>
          </p:cNvPr>
          <p:cNvSpPr txBox="1">
            <a:spLocks/>
          </p:cNvSpPr>
          <p:nvPr/>
        </p:nvSpPr>
        <p:spPr>
          <a:xfrm>
            <a:off x="1794335" y="1858800"/>
            <a:ext cx="497761" cy="47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3600" b="1" dirty="0">
                <a:solidFill>
                  <a:srgbClr val="22699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963187CD-20DF-AB4E-8C79-7E62A7FCE097}"/>
              </a:ext>
            </a:extLst>
          </p:cNvPr>
          <p:cNvSpPr txBox="1">
            <a:spLocks/>
          </p:cNvSpPr>
          <p:nvPr/>
        </p:nvSpPr>
        <p:spPr>
          <a:xfrm>
            <a:off x="9494778" y="1795580"/>
            <a:ext cx="497761" cy="47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3600" b="1" dirty="0">
                <a:solidFill>
                  <a:srgbClr val="8A16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dirty="0">
              <a:solidFill>
                <a:srgbClr val="8A165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009336-4B7F-C24E-807A-82DE0810FE96}"/>
              </a:ext>
            </a:extLst>
          </p:cNvPr>
          <p:cNvCxnSpPr>
            <a:cxnSpLocks/>
          </p:cNvCxnSpPr>
          <p:nvPr/>
        </p:nvCxnSpPr>
        <p:spPr>
          <a:xfrm>
            <a:off x="3498996" y="1919785"/>
            <a:ext cx="4821744" cy="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7D31816-F3AF-4943-830A-6978A5190321}"/>
              </a:ext>
            </a:extLst>
          </p:cNvPr>
          <p:cNvSpPr txBox="1"/>
          <p:nvPr/>
        </p:nvSpPr>
        <p:spPr>
          <a:xfrm>
            <a:off x="5155436" y="4718820"/>
            <a:ext cx="194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68E47"/>
                </a:solidFill>
                <a:latin typeface="Open Sans" panose="020B0606030504020204" pitchFamily="34" charset="0"/>
              </a:rPr>
              <a:t>E-learning module</a:t>
            </a:r>
          </a:p>
          <a:p>
            <a:pPr algn="ctr"/>
            <a:r>
              <a:rPr lang="en-US" sz="1600" dirty="0">
                <a:solidFill>
                  <a:srgbClr val="768E47"/>
                </a:solidFill>
                <a:latin typeface="Open Sans" panose="020B0606030504020204" pitchFamily="34" charset="0"/>
              </a:rPr>
              <a:t>available after workshops</a:t>
            </a:r>
            <a:endParaRPr lang="en-ES" sz="1600" dirty="0">
              <a:solidFill>
                <a:srgbClr val="768E47"/>
              </a:solidFill>
              <a:latin typeface="Open Sans" panose="020B0606030504020204" pitchFamily="34" charset="0"/>
            </a:endParaRP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FB4A5398-7BA0-6741-9C5B-8FE070D3B0EF}"/>
              </a:ext>
            </a:extLst>
          </p:cNvPr>
          <p:cNvSpPr txBox="1">
            <a:spLocks/>
          </p:cNvSpPr>
          <p:nvPr/>
        </p:nvSpPr>
        <p:spPr>
          <a:xfrm>
            <a:off x="5901927" y="3982297"/>
            <a:ext cx="548297" cy="47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3600" b="1" dirty="0">
                <a:solidFill>
                  <a:srgbClr val="768E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dirty="0">
              <a:solidFill>
                <a:srgbClr val="768E47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42DCD5-CCC6-47A1-A94A-DDD5509B297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018191" y="4021953"/>
            <a:ext cx="0" cy="820052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A163D1-661B-4B34-AA6C-A8F6395FA4B9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727945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55BFFF-9F3A-3141-B2D3-E164380CCE02}"/>
              </a:ext>
            </a:extLst>
          </p:cNvPr>
          <p:cNvSpPr/>
          <p:nvPr/>
        </p:nvSpPr>
        <p:spPr>
          <a:xfrm>
            <a:off x="659403" y="3330208"/>
            <a:ext cx="10365982" cy="462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776537" y="433241"/>
            <a:ext cx="1076276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endParaRPr lang="en-US" sz="1333" spc="-95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278429-E76C-48E6-9A4B-E0E2AF470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3687"/>
            <a:ext cx="12192000" cy="214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0337DF-1CF3-42EA-A5E2-0FFBA10971A1}"/>
              </a:ext>
            </a:extLst>
          </p:cNvPr>
          <p:cNvSpPr txBox="1"/>
          <p:nvPr/>
        </p:nvSpPr>
        <p:spPr>
          <a:xfrm>
            <a:off x="548640" y="764689"/>
            <a:ext cx="66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MEDIUM/LONG TERM PROPOSAL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9DB91-D326-40AA-9EBE-D751522E39E0}"/>
              </a:ext>
            </a:extLst>
          </p:cNvPr>
          <p:cNvSpPr/>
          <p:nvPr/>
        </p:nvSpPr>
        <p:spPr>
          <a:xfrm>
            <a:off x="515519" y="2382117"/>
            <a:ext cx="6107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Permanent offer with a calendar potentially combining                                                                                                   </a:t>
            </a:r>
            <a:endParaRPr lang="en-US" sz="1600" dirty="0">
              <a:solidFill>
                <a:srgbClr val="144A6C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0638A7-3814-44A7-858C-35F8EFBF2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5" y="69424"/>
            <a:ext cx="1719051" cy="621669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B4867865-FEDF-084C-927D-F8495E71BF77}"/>
              </a:ext>
            </a:extLst>
          </p:cNvPr>
          <p:cNvSpPr>
            <a:spLocks/>
          </p:cNvSpPr>
          <p:nvPr/>
        </p:nvSpPr>
        <p:spPr bwMode="auto">
          <a:xfrm>
            <a:off x="674483" y="828814"/>
            <a:ext cx="10365982" cy="273120"/>
          </a:xfrm>
          <a:prstGeom prst="rect">
            <a:avLst/>
          </a:prstGeom>
          <a:solidFill>
            <a:srgbClr val="22699A"/>
          </a:solidFill>
          <a:ln>
            <a:noFill/>
          </a:ln>
        </p:spPr>
        <p:txBody>
          <a:bodyPr lIns="0" tIns="0" rIns="0" bIns="0" anchor="ctr"/>
          <a:lstStyle/>
          <a:p>
            <a:pPr marL="85725"/>
            <a:r>
              <a:rPr lang="es-ES_tradnl" sz="1500" b="1" spc="-71" dirty="0">
                <a:solidFill>
                  <a:srgbClr val="FFFCF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MEDIUM/LONG TERM PROPOSAL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072C3F-DC5B-6E4D-8C02-43D111318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02"/>
          <a:stretch/>
        </p:blipFill>
        <p:spPr>
          <a:xfrm>
            <a:off x="10164607" y="255820"/>
            <a:ext cx="875858" cy="3910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019A8F-F852-654D-87C7-A7282FB256F6}"/>
              </a:ext>
            </a:extLst>
          </p:cNvPr>
          <p:cNvSpPr/>
          <p:nvPr/>
        </p:nvSpPr>
        <p:spPr>
          <a:xfrm>
            <a:off x="1151535" y="1280918"/>
            <a:ext cx="9625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134A6C"/>
                </a:solidFill>
                <a:latin typeface="Open Sans" panose="020B0606030504020204" pitchFamily="34" charset="0"/>
                <a:ea typeface="+mj-ea"/>
                <a:cs typeface="+mj-cs"/>
              </a:rPr>
              <a:t>What</a:t>
            </a:r>
            <a:r>
              <a:rPr lang="en-GB" sz="3200" b="1" dirty="0">
                <a:solidFill>
                  <a:srgbClr val="144A6C"/>
                </a:solidFill>
                <a:latin typeface="Open Sans" panose="020B0606030504020204" pitchFamily="34" charset="0"/>
                <a:ea typeface="+mj-ea"/>
                <a:cs typeface="+mj-cs"/>
              </a:rPr>
              <a:t> we aim to deliver</a:t>
            </a:r>
            <a:r>
              <a:rPr lang="en-GB" sz="3600" b="1" dirty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rPr>
              <a:t>: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2FE20B-F670-1C48-B520-8BB0C0BB5AF3}"/>
              </a:ext>
            </a:extLst>
          </p:cNvPr>
          <p:cNvCxnSpPr>
            <a:cxnSpLocks/>
          </p:cNvCxnSpPr>
          <p:nvPr/>
        </p:nvCxnSpPr>
        <p:spPr>
          <a:xfrm>
            <a:off x="3498996" y="1914741"/>
            <a:ext cx="4821744" cy="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5DAF42-BF51-D84D-A1A2-F22F7DF1FF8C}"/>
              </a:ext>
            </a:extLst>
          </p:cNvPr>
          <p:cNvSpPr txBox="1"/>
          <p:nvPr/>
        </p:nvSpPr>
        <p:spPr>
          <a:xfrm>
            <a:off x="3933020" y="3358381"/>
            <a:ext cx="368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solidFill>
                  <a:srgbClr val="134A6C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Increase</a:t>
            </a:r>
            <a:r>
              <a:rPr lang="es-ES_tradnl" sz="2000" b="1" dirty="0">
                <a:solidFill>
                  <a:srgbClr val="134A6C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_tradnl" sz="2000" b="1" dirty="0" err="1">
                <a:solidFill>
                  <a:srgbClr val="134A6C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content</a:t>
            </a:r>
            <a:r>
              <a:rPr lang="es-ES_tradnl" sz="2000" b="1" dirty="0">
                <a:solidFill>
                  <a:srgbClr val="134A6C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s-ES_tradnl" sz="2000" b="1" dirty="0" err="1">
                <a:solidFill>
                  <a:srgbClr val="134A6C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offer</a:t>
            </a:r>
            <a:endParaRPr lang="es-ES_tradnl" sz="2000" b="1" dirty="0">
              <a:solidFill>
                <a:srgbClr val="134A6C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B5A23B-B9B9-9148-9E6A-8C373DC67B5E}"/>
              </a:ext>
            </a:extLst>
          </p:cNvPr>
          <p:cNvSpPr txBox="1"/>
          <p:nvPr/>
        </p:nvSpPr>
        <p:spPr>
          <a:xfrm>
            <a:off x="1375817" y="4873537"/>
            <a:ext cx="1816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>
                <a:solidFill>
                  <a:srgbClr val="21699A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Personalisation</a:t>
            </a:r>
            <a:endParaRPr lang="es-ES_tradnl" sz="1600" b="1" dirty="0">
              <a:solidFill>
                <a:srgbClr val="21699A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E0BB20-94D3-3F42-8687-BEA65EBA688E}"/>
              </a:ext>
            </a:extLst>
          </p:cNvPr>
          <p:cNvSpPr txBox="1"/>
          <p:nvPr/>
        </p:nvSpPr>
        <p:spPr>
          <a:xfrm>
            <a:off x="7865037" y="4855323"/>
            <a:ext cx="308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>
                <a:solidFill>
                  <a:srgbClr val="768E4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Complexity</a:t>
            </a:r>
            <a:r>
              <a:rPr lang="es-ES_tradnl" sz="1600" b="1" dirty="0">
                <a:solidFill>
                  <a:srgbClr val="768E4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/</a:t>
            </a:r>
            <a:r>
              <a:rPr lang="es-ES_tradnl" sz="1600" b="1" dirty="0" err="1">
                <a:solidFill>
                  <a:srgbClr val="768E4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level</a:t>
            </a:r>
            <a:r>
              <a:rPr lang="es-ES_tradnl" sz="1600" b="1" dirty="0">
                <a:solidFill>
                  <a:srgbClr val="768E4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of </a:t>
            </a:r>
            <a:r>
              <a:rPr lang="es-ES_tradnl" sz="1600" b="1" dirty="0" err="1">
                <a:solidFill>
                  <a:srgbClr val="768E4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expertise</a:t>
            </a:r>
            <a:endParaRPr lang="es-ES_tradnl" sz="1600" b="1" dirty="0">
              <a:solidFill>
                <a:srgbClr val="768E47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C27B53-E739-7747-BFEB-83A1E72EC1B8}"/>
              </a:ext>
            </a:extLst>
          </p:cNvPr>
          <p:cNvSpPr txBox="1"/>
          <p:nvPr/>
        </p:nvSpPr>
        <p:spPr>
          <a:xfrm>
            <a:off x="4503701" y="4862096"/>
            <a:ext cx="26773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8B155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    </a:t>
            </a:r>
            <a:r>
              <a:rPr lang="es-ES_tradnl" sz="1600" b="1" dirty="0" err="1">
                <a:solidFill>
                  <a:srgbClr val="8B155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Variety</a:t>
            </a:r>
            <a:r>
              <a:rPr lang="es-ES_tradnl" sz="1600" b="1" dirty="0">
                <a:solidFill>
                  <a:srgbClr val="8B155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of </a:t>
            </a:r>
            <a:r>
              <a:rPr lang="es-ES_tradnl" sz="1600" b="1" dirty="0" err="1">
                <a:solidFill>
                  <a:srgbClr val="8B155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subjects</a:t>
            </a:r>
            <a:r>
              <a:rPr lang="es-ES_tradnl" sz="1600" b="1" dirty="0">
                <a:solidFill>
                  <a:srgbClr val="8B155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Accountancy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_tradn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 </a:t>
            </a:r>
            <a:r>
              <a:rPr lang="es-ES_tradn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valuation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Monetisation</a:t>
            </a: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IP </a:t>
            </a:r>
            <a:r>
              <a:rPr lang="es-ES_tradnl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rights</a:t>
            </a:r>
            <a:endParaRPr lang="es-ES_tradnl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and IP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5C790C-C0B0-374F-8B64-9A7C8A8387E2}"/>
              </a:ext>
            </a:extLst>
          </p:cNvPr>
          <p:cNvSpPr txBox="1"/>
          <p:nvPr/>
        </p:nvSpPr>
        <p:spPr>
          <a:xfrm>
            <a:off x="6552991" y="2213190"/>
            <a:ext cx="493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4A6C"/>
                </a:solidFill>
                <a:latin typeface="Open Sans" panose="020B0606030504020204" pitchFamily="34" charset="0"/>
              </a:rPr>
              <a:t> Workshops (advanced level/specific topics)</a:t>
            </a:r>
            <a:endParaRPr lang="en-ES" dirty="0">
              <a:solidFill>
                <a:srgbClr val="144A6C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7E89E2F-5278-334D-B1A5-C2C52E1D2056}"/>
              </a:ext>
            </a:extLst>
          </p:cNvPr>
          <p:cNvSpPr txBox="1"/>
          <p:nvPr/>
        </p:nvSpPr>
        <p:spPr>
          <a:xfrm>
            <a:off x="6627941" y="2599480"/>
            <a:ext cx="200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4A6C"/>
                </a:solidFill>
                <a:latin typeface="Open Sans" panose="020B0606030504020204" pitchFamily="34" charset="0"/>
              </a:rPr>
              <a:t>e-learning (basic)</a:t>
            </a:r>
            <a:endParaRPr lang="en-ES" dirty="0">
              <a:solidFill>
                <a:srgbClr val="134A6C"/>
              </a:solidFill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4BBD2C94-C2C2-AE43-9847-74379B8BD4A9}"/>
              </a:ext>
            </a:extLst>
          </p:cNvPr>
          <p:cNvSpPr/>
          <p:nvPr/>
        </p:nvSpPr>
        <p:spPr>
          <a:xfrm>
            <a:off x="6577198" y="2295111"/>
            <a:ext cx="45719" cy="58022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52FF7C-A608-FD4F-990E-D85106C9B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363" y="4086455"/>
            <a:ext cx="641465" cy="5880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99C4A5-0090-374D-9DB6-1B379E30B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535" y="4086455"/>
            <a:ext cx="641465" cy="5880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7F3DB7-B6A7-CD4F-B766-40F1C8A82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6559" y="4086455"/>
            <a:ext cx="641465" cy="58800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159CE06-95B3-4D25-9666-3F336E9675BA}"/>
              </a:ext>
            </a:extLst>
          </p:cNvPr>
          <p:cNvSpPr>
            <a:spLocks/>
          </p:cNvSpPr>
          <p:nvPr/>
        </p:nvSpPr>
        <p:spPr bwMode="auto">
          <a:xfrm>
            <a:off x="2968395" y="331357"/>
            <a:ext cx="7119312" cy="3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UltraLight"/>
              </a:rPr>
              <a:t>Train the adviser pilot initiative</a:t>
            </a:r>
          </a:p>
        </p:txBody>
      </p:sp>
    </p:spTree>
    <p:extLst>
      <p:ext uri="{BB962C8B-B14F-4D97-AF65-F5344CB8AC3E}">
        <p14:creationId xmlns:p14="http://schemas.microsoft.com/office/powerpoint/2010/main" val="8677647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UIPO Document" ma:contentTypeID="0x010100CFE39504EECF47559D1B8BAE9953F3A4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Document_x0020_Identification_x0020_Number" minOccurs="0"/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Document_x0020_Identification_x0020_Number" ma:readOnly="true" ma:index="8" nillable="true" ma:displayName="Document Identification Number" ma:internalName="Document_x0020_Identification_x0020_Number">
      <xsd:simpleType>
        <xsd:restriction base="dms:Text">
</xsd:restriction>
      </xsd:simpleType>
    </xsd:element>
    <xsd:element name="Description" ma:index="9" nillable="true" ma:displayName="Description" ma:internalName="Description">
      <xsd:simpleType>
        <xsd:restriction base="dms:Note">
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entification_x0020_Number xmlns="0e656187-b300-4fb0-8bf4-3a50f872073c">0109509079</Document_x0020_Identification_x0020_Number>
    <Description xmlns="0e656187-b300-4fb0-8bf4-3a50f87207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9A140B-5605-4599-B9B2-1974B240D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D81C6DA-E5A8-4982-BF5D-68C5BBCA483D}">
  <ds:schemaRefs>
    <ds:schemaRef ds:uri="http://purl.org/dc/dcmitype/"/>
    <ds:schemaRef ds:uri="http://purl.org/dc/terms/"/>
    <ds:schemaRef ds:uri="http://schemas.microsoft.com/office/2006/documentManagement/types"/>
    <ds:schemaRef ds:uri="0e656187-b300-4fb0-8bf4-3a50f872073c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6872C2-1282-47AC-8E97-2530850AA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</TotalTime>
  <Words>428</Words>
  <Application>Microsoft Office PowerPoint</Application>
  <PresentationFormat>Widescreen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the advisor</dc:title>
  <dc:creator>SOTIROPOULOS Dimitrios</dc:creator>
  <cp:lastModifiedBy>MALDONADO ASENSIO Jose Ignacio</cp:lastModifiedBy>
  <cp:revision>197</cp:revision>
  <cp:lastPrinted>2021-12-16T07:52:39Z</cp:lastPrinted>
  <dcterms:created xsi:type="dcterms:W3CDTF">2020-12-10T11:32:53Z</dcterms:created>
  <dcterms:modified xsi:type="dcterms:W3CDTF">2021-12-17T09:24:06Z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0x01010036BC56D9A287D84F99F614E8C79C9B27</vt:lpwstr>
  </property>
</Properties>
</file>