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2"/>
  </p:notesMasterIdLst>
  <p:sldIdLst>
    <p:sldId id="345" r:id="rId2"/>
    <p:sldId id="375" r:id="rId3"/>
    <p:sldId id="370" r:id="rId4"/>
    <p:sldId id="372" r:id="rId5"/>
    <p:sldId id="373" r:id="rId6"/>
    <p:sldId id="371" r:id="rId7"/>
    <p:sldId id="362" r:id="rId8"/>
    <p:sldId id="374" r:id="rId9"/>
    <p:sldId id="352" r:id="rId10"/>
    <p:sldId id="329" r:id="rId11"/>
  </p:sldIdLst>
  <p:sldSz cx="9144000" cy="6858000" type="screen4x3"/>
  <p:notesSz cx="68119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ntelis Pavlou" initials="PPA" lastIdx="8" clrIdx="0"/>
  <p:cmAuthor id="1" name="Guest" initials="Gu"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31E"/>
    <a:srgbClr val="3F0000"/>
    <a:srgbClr val="24408F"/>
    <a:srgbClr val="3F3F3F"/>
    <a:srgbClr val="CDD7F3"/>
    <a:srgbClr val="FEF3E6"/>
    <a:srgbClr val="AFBF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75347" autoAdjust="0"/>
  </p:normalViewPr>
  <p:slideViewPr>
    <p:cSldViewPr snapToObjects="1">
      <p:cViewPr varScale="1">
        <p:scale>
          <a:sx n="55" d="100"/>
          <a:sy n="55" d="100"/>
        </p:scale>
        <p:origin x="1836" y="72"/>
      </p:cViewPr>
      <p:guideLst>
        <p:guide orient="horz" pos="1620"/>
        <p:guide pos="2880"/>
        <p:guide orient="horz" pos="2160"/>
      </p:guideLst>
    </p:cSldViewPr>
  </p:slideViewPr>
  <p:outlineViewPr>
    <p:cViewPr>
      <p:scale>
        <a:sx n="33" d="100"/>
        <a:sy n="33" d="100"/>
      </p:scale>
      <p:origin x="0" y="-1611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8536" y="0"/>
            <a:ext cx="2951851" cy="497126"/>
          </a:xfrm>
          <a:prstGeom prst="rect">
            <a:avLst/>
          </a:prstGeom>
        </p:spPr>
        <p:txBody>
          <a:bodyPr vert="horz" lIns="91440" tIns="45720" rIns="91440" bIns="45720" rtlCol="0"/>
          <a:lstStyle>
            <a:lvl1pPr algn="r">
              <a:defRPr sz="1200"/>
            </a:lvl1pPr>
          </a:lstStyle>
          <a:p>
            <a:fld id="{7F3F9E4D-063A-4FE8-99E5-98CF29E2167B}" type="datetimeFigureOut">
              <a:rPr lang="en-GB" smtClean="0"/>
              <a:t>01/06/2016</a:t>
            </a:fld>
            <a:endParaRPr lang="en-GB"/>
          </a:p>
        </p:txBody>
      </p:sp>
      <p:sp>
        <p:nvSpPr>
          <p:cNvPr id="4" name="Slide Image Placeholder 3"/>
          <p:cNvSpPr>
            <a:spLocks noGrp="1" noRot="1" noChangeAspect="1"/>
          </p:cNvSpPr>
          <p:nvPr>
            <p:ph type="sldImg" idx="2"/>
          </p:nvPr>
        </p:nvSpPr>
        <p:spPr>
          <a:xfrm>
            <a:off x="920750" y="746125"/>
            <a:ext cx="4970463"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197" y="4722694"/>
            <a:ext cx="5449570" cy="447413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851" cy="4971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8536" y="9443662"/>
            <a:ext cx="2951851" cy="497126"/>
          </a:xfrm>
          <a:prstGeom prst="rect">
            <a:avLst/>
          </a:prstGeom>
        </p:spPr>
        <p:txBody>
          <a:bodyPr vert="horz" lIns="91440" tIns="45720" rIns="91440" bIns="45720" rtlCol="0" anchor="b"/>
          <a:lstStyle>
            <a:lvl1pPr algn="r">
              <a:defRPr sz="1200"/>
            </a:lvl1pPr>
          </a:lstStyle>
          <a:p>
            <a:fld id="{D6149E9B-DD8E-4492-920E-A6C4480863E6}" type="slidenum">
              <a:rPr lang="en-GB" smtClean="0"/>
              <a:t>‹#›</a:t>
            </a:fld>
            <a:endParaRPr lang="en-GB"/>
          </a:p>
        </p:txBody>
      </p:sp>
    </p:spTree>
    <p:extLst>
      <p:ext uri="{BB962C8B-B14F-4D97-AF65-F5344CB8AC3E}">
        <p14:creationId xmlns:p14="http://schemas.microsoft.com/office/powerpoint/2010/main" val="3233669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Introductory Section and 4 chapters</a:t>
            </a:r>
          </a:p>
          <a:p>
            <a:pPr lvl="1">
              <a:buFont typeface="+mj-lt"/>
              <a:buAutoNum type="arabicPeriod"/>
            </a:pPr>
            <a:r>
              <a:rPr lang="en-GB" sz="2400" dirty="0" smtClean="0"/>
              <a:t>Growing Audience</a:t>
            </a:r>
          </a:p>
          <a:p>
            <a:pPr lvl="1">
              <a:buFont typeface="+mj-lt"/>
              <a:buAutoNum type="arabicPeriod"/>
            </a:pPr>
            <a:r>
              <a:rPr lang="de-DE" sz="2400" dirty="0" smtClean="0"/>
              <a:t>Content:  </a:t>
            </a:r>
            <a:r>
              <a:rPr lang="en-GB" sz="2400" dirty="0" smtClean="0"/>
              <a:t>Financial and Non-financial reporting</a:t>
            </a:r>
          </a:p>
          <a:p>
            <a:pPr lvl="1">
              <a:buFont typeface="+mj-lt"/>
              <a:buAutoNum type="arabicPeriod"/>
            </a:pPr>
            <a:r>
              <a:rPr lang="de-DE" sz="2400" dirty="0" smtClean="0"/>
              <a:t>Core and More</a:t>
            </a:r>
          </a:p>
          <a:p>
            <a:pPr lvl="1">
              <a:buFont typeface="+mj-lt"/>
              <a:buAutoNum type="arabicPeriod"/>
            </a:pPr>
            <a:r>
              <a:rPr lang="de-DE" sz="2400" dirty="0" smtClean="0"/>
              <a:t>Approach to </a:t>
            </a:r>
            <a:r>
              <a:rPr lang="en-GB" sz="2400" dirty="0" smtClean="0"/>
              <a:t>Policy </a:t>
            </a:r>
            <a:r>
              <a:rPr lang="de-DE" sz="2400" dirty="0" smtClean="0"/>
              <a:t>Making and Innovation</a:t>
            </a:r>
          </a:p>
          <a:p>
            <a:pPr marL="514350" lvl="1" indent="-514350">
              <a:buClr>
                <a:srgbClr val="F7931E"/>
              </a:buClr>
              <a:buBlip>
                <a:blip r:embed="rId3"/>
              </a:buBlip>
            </a:pPr>
            <a:r>
              <a:rPr lang="de-DE" b="1" dirty="0" smtClean="0"/>
              <a:t>Focus on TECHNOLOGY as driver and enabler of change</a:t>
            </a:r>
          </a:p>
          <a:p>
            <a:endParaRPr lang="en-US" dirty="0"/>
          </a:p>
        </p:txBody>
      </p:sp>
      <p:sp>
        <p:nvSpPr>
          <p:cNvPr id="4" name="Slide Number Placeholder 3"/>
          <p:cNvSpPr>
            <a:spLocks noGrp="1"/>
          </p:cNvSpPr>
          <p:nvPr>
            <p:ph type="sldNum" sz="quarter" idx="10"/>
          </p:nvPr>
        </p:nvSpPr>
        <p:spPr/>
        <p:txBody>
          <a:bodyPr/>
          <a:lstStyle/>
          <a:p>
            <a:fld id="{D6149E9B-DD8E-4492-920E-A6C4480863E6}" type="slidenum">
              <a:rPr lang="en-GB" smtClean="0"/>
              <a:t>1</a:t>
            </a:fld>
            <a:endParaRPr lang="en-GB" dirty="0"/>
          </a:p>
        </p:txBody>
      </p:sp>
    </p:spTree>
    <p:extLst>
      <p:ext uri="{BB962C8B-B14F-4D97-AF65-F5344CB8AC3E}">
        <p14:creationId xmlns:p14="http://schemas.microsoft.com/office/powerpoint/2010/main" val="570686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This is what we at FEE have been trying to do with a project we just finalised. This project looks at the future of corporate reporting. It will be published next week and I invite you to download it from our website.</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Reporting is an essential instrument of corporate governance</a:t>
            </a:r>
            <a:r>
              <a:rPr lang="en-GB" dirty="0">
                <a:latin typeface="Arial" panose="020B0604020202020204" pitchFamily="34" charset="0"/>
                <a:cs typeface="Arial" panose="020B0604020202020204" pitchFamily="34" charset="0"/>
              </a:rPr>
              <a:t>. There is no good decision making, no accountability without information and transparency.</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In the past century, financial statements were one of the main sources of information for investors to base their investment decisions on. That was the age where tangible assets, bricks and mortar, hardware were defining most of a company’s value and paper was the main mean of communication.</a:t>
            </a:r>
          </a:p>
          <a:p>
            <a:endParaRPr lang="en-GB" dirty="0">
              <a:latin typeface="Arial" panose="020B0604020202020204" pitchFamily="34" charset="0"/>
              <a:cs typeface="Arial" panose="020B0604020202020204" pitchFamily="34" charset="0"/>
            </a:endParaRPr>
          </a:p>
          <a:p>
            <a:pPr marL="0" lvl="2" defTabSz="923087">
              <a:defRPr/>
            </a:pPr>
            <a:r>
              <a:rPr lang="en-GB" dirty="0">
                <a:latin typeface="Arial" panose="020B0604020202020204" pitchFamily="34" charset="0"/>
                <a:cs typeface="Arial" panose="020B0604020202020204" pitchFamily="34" charset="0"/>
              </a:rPr>
              <a:t>Reporting today: </a:t>
            </a:r>
            <a:r>
              <a:rPr lang="en-GB" b="1" dirty="0">
                <a:latin typeface="Arial" panose="020B0604020202020204" pitchFamily="34" charset="0"/>
                <a:cs typeface="Arial" panose="020B0604020202020204" pitchFamily="34" charset="0"/>
              </a:rPr>
              <a:t>paper based, long, detailed and complex</a:t>
            </a:r>
            <a:r>
              <a:rPr lang="en-GB" dirty="0">
                <a:latin typeface="Arial" panose="020B0604020202020204" pitchFamily="34" charset="0"/>
                <a:cs typeface="Arial" panose="020B0604020202020204" pitchFamily="34" charset="0"/>
              </a:rPr>
              <a:t>; mostly shareholders centric but we see gradually more non financial information </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Therefore what we see today is that financial statements are </a:t>
            </a:r>
            <a:r>
              <a:rPr lang="en-GB" b="1" dirty="0">
                <a:latin typeface="Arial" panose="020B0604020202020204" pitchFamily="34" charset="0"/>
                <a:cs typeface="Arial" panose="020B0604020202020204" pitchFamily="34" charset="0"/>
              </a:rPr>
              <a:t>only one of many sources </a:t>
            </a:r>
            <a:r>
              <a:rPr lang="en-GB" dirty="0">
                <a:latin typeface="Arial" panose="020B0604020202020204" pitchFamily="34" charset="0"/>
                <a:cs typeface="Arial" panose="020B0604020202020204" pitchFamily="34" charset="0"/>
              </a:rPr>
              <a:t>of information, and they </a:t>
            </a:r>
            <a:r>
              <a:rPr lang="en-GB" b="1" dirty="0">
                <a:latin typeface="Arial" panose="020B0604020202020204" pitchFamily="34" charset="0"/>
                <a:cs typeface="Arial" panose="020B0604020202020204" pitchFamily="34" charset="0"/>
              </a:rPr>
              <a:t>seldom impact share prices </a:t>
            </a:r>
            <a:r>
              <a:rPr lang="en-GB" dirty="0">
                <a:latin typeface="Arial" panose="020B0604020202020204" pitchFamily="34" charset="0"/>
                <a:cs typeface="Arial" panose="020B0604020202020204" pitchFamily="34" charset="0"/>
              </a:rPr>
              <a:t>(unless they report unexpected surprises).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Today is the age of intangibles: business value is mostly driven by: the quality of R&amp;D and innovation capacity; IP; ability to built and retain talent; environmental footprint; reputation and brand; ability to drive a sustainable business model for the long term. </a:t>
            </a:r>
          </a:p>
          <a:p>
            <a:r>
              <a:rPr lang="en-GB" dirty="0">
                <a:latin typeface="Arial" panose="020B0604020202020204" pitchFamily="34" charset="0"/>
                <a:cs typeface="Arial" panose="020B0604020202020204" pitchFamily="34" charset="0"/>
              </a:rPr>
              <a:t>These issues are not necessarily well captured by current financial statements, and investors look at many other sources of information – analyst presentations; trading updates; earnings releases etc. to find the information that is relevant to them.</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So, with Darwin in mind, we thought we had to consider the future of corporate reporting.</a:t>
            </a:r>
          </a:p>
        </p:txBody>
      </p:sp>
      <p:sp>
        <p:nvSpPr>
          <p:cNvPr id="4" name="Slide Number Placeholder 3"/>
          <p:cNvSpPr>
            <a:spLocks noGrp="1"/>
          </p:cNvSpPr>
          <p:nvPr>
            <p:ph type="sldNum" sz="quarter" idx="10"/>
          </p:nvPr>
        </p:nvSpPr>
        <p:spPr/>
        <p:txBody>
          <a:bodyPr/>
          <a:lstStyle/>
          <a:p>
            <a:fld id="{D6149E9B-DD8E-4492-920E-A6C4480863E6}" type="slidenum">
              <a:rPr lang="en-GB" smtClean="0"/>
              <a:t>2</a:t>
            </a:fld>
            <a:endParaRPr lang="en-GB"/>
          </a:p>
        </p:txBody>
      </p:sp>
    </p:spTree>
    <p:extLst>
      <p:ext uri="{BB962C8B-B14F-4D97-AF65-F5344CB8AC3E}">
        <p14:creationId xmlns:p14="http://schemas.microsoft.com/office/powerpoint/2010/main" val="792164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73637" cy="3729038"/>
          </a:xfrm>
        </p:spPr>
      </p:sp>
      <p:sp>
        <p:nvSpPr>
          <p:cNvPr id="3" name="Notes Placeholder 2"/>
          <p:cNvSpPr>
            <a:spLocks noGrp="1"/>
          </p:cNvSpPr>
          <p:nvPr>
            <p:ph type="body" idx="1"/>
          </p:nvPr>
        </p:nvSpPr>
        <p:spPr/>
        <p:txBody>
          <a:bodyPr>
            <a:normAutofit/>
          </a:bodyPr>
          <a:lstStyle/>
          <a:p>
            <a:endParaRPr lang="en-GB" dirty="0" smtClean="0"/>
          </a:p>
          <a:p>
            <a:r>
              <a:rPr lang="en-GB" dirty="0" smtClean="0"/>
              <a:t>This slide is one I borrowed from a now retired KPMG US partner, who was also AICPA  president, Bob Elliott. He used this slide at the end of the 90’s. I have updated it to now, but the analysis hew made then is till even more valid today.</a:t>
            </a:r>
          </a:p>
          <a:p>
            <a:endParaRPr lang="en-GB" dirty="0" smtClean="0"/>
          </a:p>
          <a:p>
            <a:r>
              <a:rPr lang="en-GB" dirty="0" smtClean="0"/>
              <a:t>That is:</a:t>
            </a:r>
          </a:p>
          <a:p>
            <a:endParaRPr lang="en-GB" dirty="0" smtClean="0"/>
          </a:p>
          <a:p>
            <a:r>
              <a:rPr lang="en-GB" dirty="0" smtClean="0"/>
              <a:t>In the past century, financial statements were one of the main sources of information for investors to base their investment decisions on. That was the age of tangible assets - PPE, bricks and mortar, hardware – defining most of a company’s value.</a:t>
            </a:r>
          </a:p>
          <a:p>
            <a:endParaRPr lang="en-GB" dirty="0" smtClean="0"/>
          </a:p>
          <a:p>
            <a:r>
              <a:rPr lang="en-GB" dirty="0" smtClean="0"/>
              <a:t>Now, fast forward to the current information age, financial statements are only one of many sources of information, and they seldom impact share prices (unless they report unexpected surprises). This is the age of intangible assets, other factors  driving the business value – the quality of your R&amp;D, innovation pipeline; IP; know how of distribution; quality of people; ability to built and retain management talent; ability to drive a sustainable business model for the long term. Non of these issues are captured by financial statements, so investors look at many other sources of information – analyst presentations; trading updates; earnings releases etc. to find the information that is relevant to them</a:t>
            </a:r>
            <a:endParaRPr lang="en-GB" dirty="0"/>
          </a:p>
        </p:txBody>
      </p:sp>
      <p:sp>
        <p:nvSpPr>
          <p:cNvPr id="4" name="Slide Number Placeholder 3"/>
          <p:cNvSpPr>
            <a:spLocks noGrp="1"/>
          </p:cNvSpPr>
          <p:nvPr>
            <p:ph type="sldNum" sz="quarter" idx="10"/>
          </p:nvPr>
        </p:nvSpPr>
        <p:spPr/>
        <p:txBody>
          <a:bodyPr/>
          <a:lstStyle/>
          <a:p>
            <a:fld id="{2BD81518-8AD5-49CC-B774-4D66F72228B3}" type="slidenum">
              <a:rPr lang="en-GB" smtClean="0"/>
              <a:pPr/>
              <a:t>3</a:t>
            </a:fld>
            <a:endParaRPr lang="en-GB"/>
          </a:p>
        </p:txBody>
      </p:sp>
    </p:spTree>
    <p:extLst>
      <p:ext uri="{BB962C8B-B14F-4D97-AF65-F5344CB8AC3E}">
        <p14:creationId xmlns:p14="http://schemas.microsoft.com/office/powerpoint/2010/main" val="801582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6149E9B-DD8E-4492-920E-A6C4480863E6}" type="slidenum">
              <a:rPr lang="en-GB" smtClean="0"/>
              <a:t>4</a:t>
            </a:fld>
            <a:endParaRPr lang="en-GB" dirty="0"/>
          </a:p>
        </p:txBody>
      </p:sp>
    </p:spTree>
    <p:extLst>
      <p:ext uri="{BB962C8B-B14F-4D97-AF65-F5344CB8AC3E}">
        <p14:creationId xmlns:p14="http://schemas.microsoft.com/office/powerpoint/2010/main" val="936048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r>
              <a:rPr lang="en-GB" dirty="0" smtClean="0"/>
              <a:t>Connection between financial and non-financial</a:t>
            </a:r>
          </a:p>
          <a:p>
            <a:pPr defTabSz="923087">
              <a:defRPr/>
            </a:pPr>
            <a:r>
              <a:rPr lang="en-GB" dirty="0" smtClean="0"/>
              <a:t>Many new requirements/standards</a:t>
            </a:r>
          </a:p>
        </p:txBody>
      </p:sp>
      <p:sp>
        <p:nvSpPr>
          <p:cNvPr id="4" name="Slide Number Placeholder 3"/>
          <p:cNvSpPr>
            <a:spLocks noGrp="1"/>
          </p:cNvSpPr>
          <p:nvPr>
            <p:ph type="sldNum" sz="quarter" idx="10"/>
          </p:nvPr>
        </p:nvSpPr>
        <p:spPr/>
        <p:txBody>
          <a:bodyPr/>
          <a:lstStyle/>
          <a:p>
            <a:fld id="{D6149E9B-DD8E-4492-920E-A6C4480863E6}" type="slidenum">
              <a:rPr lang="en-GB" smtClean="0"/>
              <a:t>5</a:t>
            </a:fld>
            <a:endParaRPr lang="en-GB" dirty="0"/>
          </a:p>
        </p:txBody>
      </p:sp>
    </p:spTree>
    <p:extLst>
      <p:ext uri="{BB962C8B-B14F-4D97-AF65-F5344CB8AC3E}">
        <p14:creationId xmlns:p14="http://schemas.microsoft.com/office/powerpoint/2010/main" val="370383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73637" cy="3729038"/>
          </a:xfrm>
        </p:spPr>
      </p:sp>
      <p:sp>
        <p:nvSpPr>
          <p:cNvPr id="3" name="Notes Placeholder 2"/>
          <p:cNvSpPr>
            <a:spLocks noGrp="1"/>
          </p:cNvSpPr>
          <p:nvPr>
            <p:ph type="body" idx="1"/>
          </p:nvPr>
        </p:nvSpPr>
        <p:spPr/>
        <p:txBody>
          <a:bodyPr/>
          <a:lstStyle/>
          <a:p>
            <a:pPr defTabSz="923087">
              <a:defRPr/>
            </a:pPr>
            <a:r>
              <a:rPr lang="en-GB" dirty="0" smtClean="0"/>
              <a:t>Periodic update: e.g. every hour</a:t>
            </a:r>
          </a:p>
          <a:p>
            <a:pPr defTabSz="923087">
              <a:defRPr/>
            </a:pPr>
            <a:r>
              <a:rPr lang="en-GB" dirty="0" smtClean="0"/>
              <a:t>Ad hoc update: e.g. when a new video is available</a:t>
            </a:r>
          </a:p>
          <a:p>
            <a:pPr defTabSz="923087">
              <a:defRPr/>
            </a:pPr>
            <a:r>
              <a:rPr lang="en-GB" dirty="0" smtClean="0"/>
              <a:t>Dynamic update: Whenever something important happens</a:t>
            </a:r>
          </a:p>
          <a:p>
            <a:endParaRPr lang="da-DK" dirty="0"/>
          </a:p>
        </p:txBody>
      </p:sp>
      <p:sp>
        <p:nvSpPr>
          <p:cNvPr id="4" name="Slide Number Placeholder 3"/>
          <p:cNvSpPr>
            <a:spLocks noGrp="1"/>
          </p:cNvSpPr>
          <p:nvPr>
            <p:ph type="sldNum" sz="quarter" idx="10"/>
          </p:nvPr>
        </p:nvSpPr>
        <p:spPr/>
        <p:txBody>
          <a:bodyPr/>
          <a:lstStyle/>
          <a:p>
            <a:fld id="{D6149E9B-DD8E-4492-920E-A6C4480863E6}" type="slidenum">
              <a:rPr lang="en-GB" smtClean="0"/>
              <a:t>6</a:t>
            </a:fld>
            <a:endParaRPr lang="en-GB"/>
          </a:p>
        </p:txBody>
      </p:sp>
    </p:spTree>
    <p:extLst>
      <p:ext uri="{BB962C8B-B14F-4D97-AF65-F5344CB8AC3E}">
        <p14:creationId xmlns:p14="http://schemas.microsoft.com/office/powerpoint/2010/main" val="267419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49E9B-DD8E-4492-920E-A6C4480863E6}" type="slidenum">
              <a:rPr lang="en-GB" smtClean="0"/>
              <a:t>7</a:t>
            </a:fld>
            <a:endParaRPr lang="en-GB" dirty="0"/>
          </a:p>
        </p:txBody>
      </p:sp>
    </p:spTree>
    <p:extLst>
      <p:ext uri="{BB962C8B-B14F-4D97-AF65-F5344CB8AC3E}">
        <p14:creationId xmlns:p14="http://schemas.microsoft.com/office/powerpoint/2010/main" val="370383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dirty="0"/>
          </a:p>
        </p:txBody>
      </p:sp>
      <p:sp>
        <p:nvSpPr>
          <p:cNvPr id="4" name="Slide Number Placeholder 3"/>
          <p:cNvSpPr>
            <a:spLocks noGrp="1"/>
          </p:cNvSpPr>
          <p:nvPr>
            <p:ph type="sldNum" sz="quarter" idx="10"/>
          </p:nvPr>
        </p:nvSpPr>
        <p:spPr/>
        <p:txBody>
          <a:bodyPr/>
          <a:lstStyle/>
          <a:p>
            <a:fld id="{D6149E9B-DD8E-4492-920E-A6C4480863E6}" type="slidenum">
              <a:rPr lang="en-GB" smtClean="0"/>
              <a:t>8</a:t>
            </a:fld>
            <a:endParaRPr lang="en-GB" dirty="0"/>
          </a:p>
        </p:txBody>
      </p:sp>
    </p:spTree>
    <p:extLst>
      <p:ext uri="{BB962C8B-B14F-4D97-AF65-F5344CB8AC3E}">
        <p14:creationId xmlns:p14="http://schemas.microsoft.com/office/powerpoint/2010/main" val="370383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b="1" dirty="0" smtClean="0"/>
              <a:t>Key Questions on Technology</a:t>
            </a:r>
          </a:p>
          <a:p>
            <a:pPr>
              <a:buBlip>
                <a:blip r:embed="rId3"/>
              </a:buBlip>
            </a:pPr>
            <a:r>
              <a:rPr lang="en-GB" dirty="0" smtClean="0"/>
              <a:t>How technology drives and enables the changes for the audience corporate reporting?</a:t>
            </a:r>
          </a:p>
          <a:p>
            <a:pPr>
              <a:buBlip>
                <a:blip r:embed="rId3"/>
              </a:buBlip>
            </a:pPr>
            <a:r>
              <a:rPr lang="en-GB" dirty="0" smtClean="0"/>
              <a:t>How can technology assist in the innovation in financial reporting?</a:t>
            </a:r>
          </a:p>
          <a:p>
            <a:pPr>
              <a:buBlip>
                <a:blip r:embed="rId3"/>
              </a:buBlip>
            </a:pPr>
            <a:r>
              <a:rPr lang="en-GB" dirty="0" smtClean="0"/>
              <a:t>What is the role of technology in the CORE &amp; MORE?</a:t>
            </a:r>
          </a:p>
          <a:p>
            <a:endParaRPr lang="en-US" dirty="0"/>
          </a:p>
        </p:txBody>
      </p:sp>
      <p:sp>
        <p:nvSpPr>
          <p:cNvPr id="4" name="Slide Number Placeholder 3"/>
          <p:cNvSpPr>
            <a:spLocks noGrp="1"/>
          </p:cNvSpPr>
          <p:nvPr>
            <p:ph type="sldNum" sz="quarter" idx="10"/>
          </p:nvPr>
        </p:nvSpPr>
        <p:spPr/>
        <p:txBody>
          <a:bodyPr/>
          <a:lstStyle/>
          <a:p>
            <a:fld id="{D6149E9B-DD8E-4492-920E-A6C4480863E6}" type="slidenum">
              <a:rPr lang="en-GB" smtClean="0"/>
              <a:t>9</a:t>
            </a:fld>
            <a:endParaRPr lang="en-GB"/>
          </a:p>
        </p:txBody>
      </p:sp>
    </p:spTree>
    <p:extLst>
      <p:ext uri="{BB962C8B-B14F-4D97-AF65-F5344CB8AC3E}">
        <p14:creationId xmlns:p14="http://schemas.microsoft.com/office/powerpoint/2010/main" val="608326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ectangle 13"/>
          <p:cNvSpPr/>
          <p:nvPr userDrawn="1"/>
        </p:nvSpPr>
        <p:spPr>
          <a:xfrm>
            <a:off x="0" y="6408613"/>
            <a:ext cx="9144000" cy="449387"/>
          </a:xfrm>
          <a:prstGeom prst="rect">
            <a:avLst/>
          </a:prstGeom>
          <a:solidFill>
            <a:srgbClr val="24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91629" y="1988841"/>
            <a:ext cx="7848600" cy="1927225"/>
          </a:xfrm>
        </p:spPr>
        <p:txBody>
          <a:bodyPr anchor="b">
            <a:noAutofit/>
          </a:bodyPr>
          <a:lstStyle>
            <a:lvl1pPr>
              <a:defRPr sz="4800" cap="none" baseline="0">
                <a:solidFill>
                  <a:schemeClr val="bg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91629" y="4122440"/>
            <a:ext cx="6400800" cy="1752600"/>
          </a:xfrm>
        </p:spPr>
        <p:txBody>
          <a:bodyPr/>
          <a:lstStyle>
            <a:lvl1pPr marL="0" indent="0" algn="l">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691629" y="4015761"/>
            <a:ext cx="7848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06256" y="6516080"/>
            <a:ext cx="265680" cy="216000"/>
          </a:xfrm>
          <a:prstGeom prst="rect">
            <a:avLst/>
          </a:prstGeom>
          <a:noFill/>
        </p:spPr>
      </p:pic>
      <p:pic>
        <p:nvPicPr>
          <p:cNvPr id="19" name="Picture 2" descr="http://a1.mzstatic.com/us/r30/Purple6/v4/f2/d9/0b/f2d90b5a-2be7-0d8d-94ed-6d0d7bc9d896/mzl.hcndxsjs.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288906" y="6498501"/>
            <a:ext cx="251999" cy="252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MAN\PRO\Templates, Logos, About FEE, MB Maps, etc\FEE Logo 2008\logo twitter.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4871" y="404664"/>
            <a:ext cx="1260000" cy="1260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userDrawn="1"/>
        </p:nvSpPr>
        <p:spPr>
          <a:xfrm>
            <a:off x="2123728" y="653403"/>
            <a:ext cx="5544616" cy="569387"/>
          </a:xfrm>
          <a:prstGeom prst="rect">
            <a:avLst/>
          </a:prstGeom>
          <a:noFill/>
        </p:spPr>
        <p:txBody>
          <a:bodyPr wrap="square" rtlCol="0" anchor="ctr">
            <a:spAutoFit/>
          </a:bodyPr>
          <a:lstStyle/>
          <a:p>
            <a:r>
              <a:rPr lang="en-GB" sz="1550" b="1" dirty="0" err="1">
                <a:solidFill>
                  <a:schemeClr val="bg2"/>
                </a:solidFill>
                <a:latin typeface="Univers 55" pitchFamily="34" charset="0"/>
              </a:rPr>
              <a:t>Fédération</a:t>
            </a:r>
            <a:r>
              <a:rPr lang="en-GB" sz="1550" b="1" dirty="0">
                <a:solidFill>
                  <a:schemeClr val="bg2"/>
                </a:solidFill>
                <a:latin typeface="Univers 55" pitchFamily="34" charset="0"/>
              </a:rPr>
              <a:t> des Experts-</a:t>
            </a:r>
            <a:r>
              <a:rPr lang="en-GB" sz="1550" b="1" dirty="0" err="1">
                <a:solidFill>
                  <a:schemeClr val="bg2"/>
                </a:solidFill>
                <a:latin typeface="Univers 55" pitchFamily="34" charset="0"/>
              </a:rPr>
              <a:t>comptables</a:t>
            </a:r>
            <a:r>
              <a:rPr lang="en-GB" sz="1550" b="1" dirty="0">
                <a:solidFill>
                  <a:schemeClr val="bg2"/>
                </a:solidFill>
                <a:latin typeface="Univers 55" pitchFamily="34" charset="0"/>
              </a:rPr>
              <a:t> </a:t>
            </a:r>
            <a:r>
              <a:rPr lang="en-GB" sz="1550" b="1" dirty="0" err="1">
                <a:solidFill>
                  <a:schemeClr val="bg2"/>
                </a:solidFill>
                <a:latin typeface="Univers 55" pitchFamily="34" charset="0"/>
              </a:rPr>
              <a:t>Européens</a:t>
            </a:r>
            <a:endParaRPr lang="en-GB" sz="1550" b="1" dirty="0">
              <a:solidFill>
                <a:schemeClr val="bg2"/>
              </a:solidFill>
              <a:latin typeface="Univers 55" pitchFamily="34" charset="0"/>
            </a:endParaRPr>
          </a:p>
          <a:p>
            <a:r>
              <a:rPr lang="en-GB" sz="1550" b="1" dirty="0">
                <a:solidFill>
                  <a:schemeClr val="bg2"/>
                </a:solidFill>
                <a:latin typeface="Univers 55" pitchFamily="34" charset="0"/>
              </a:rPr>
              <a:t>Federation of European Accountants</a:t>
            </a:r>
          </a:p>
        </p:txBody>
      </p:sp>
      <p:sp>
        <p:nvSpPr>
          <p:cNvPr id="28" name="Slide Number Placeholder 5"/>
          <p:cNvSpPr>
            <a:spLocks noGrp="1"/>
          </p:cNvSpPr>
          <p:nvPr>
            <p:ph type="sldNum" sz="quarter" idx="4"/>
          </p:nvPr>
        </p:nvSpPr>
        <p:spPr>
          <a:xfrm>
            <a:off x="8172400" y="6408613"/>
            <a:ext cx="576064" cy="449387"/>
          </a:xfrm>
          <a:prstGeom prst="rect">
            <a:avLst/>
          </a:prstGeom>
        </p:spPr>
        <p:txBody>
          <a:bodyPr vert="horz" lIns="91440" tIns="45720" rIns="91440" bIns="45720" rtlCol="0" anchor="ctr"/>
          <a:lstStyle>
            <a:lvl1pPr algn="l">
              <a:defRPr sz="1400" b="1">
                <a:solidFill>
                  <a:srgbClr val="FFFFFF"/>
                </a:solidFill>
              </a:defRPr>
            </a:lvl1pPr>
          </a:lstStyle>
          <a:p>
            <a:pPr algn="r"/>
            <a:fld id="{0DF74D16-A0F2-44D1-AEE1-E7B8F2353DB5}" type="slidenum">
              <a:rPr lang="en-GB" smtClean="0"/>
              <a:pPr algn="r"/>
              <a:t>‹#›</a:t>
            </a:fld>
            <a:endParaRPr lang="en-GB" dirty="0"/>
          </a:p>
        </p:txBody>
      </p:sp>
      <p:pic>
        <p:nvPicPr>
          <p:cNvPr id="29" name="Picture 2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67544" y="6426056"/>
            <a:ext cx="432048" cy="432048"/>
          </a:xfrm>
          <a:prstGeom prst="rect">
            <a:avLst/>
          </a:prstGeom>
        </p:spPr>
      </p:pic>
      <p:sp>
        <p:nvSpPr>
          <p:cNvPr id="30" name="TextBox 29"/>
          <p:cNvSpPr txBox="1"/>
          <p:nvPr userDrawn="1"/>
        </p:nvSpPr>
        <p:spPr>
          <a:xfrm>
            <a:off x="988148" y="6491287"/>
            <a:ext cx="1135580" cy="415498"/>
          </a:xfrm>
          <a:prstGeom prst="rect">
            <a:avLst/>
          </a:prstGeom>
          <a:noFill/>
        </p:spPr>
        <p:txBody>
          <a:bodyPr wrap="square" rtlCol="0">
            <a:spAutoFit/>
          </a:bodyPr>
          <a:lstStyle/>
          <a:p>
            <a:r>
              <a:rPr lang="de-DE" sz="1050" b="1" dirty="0">
                <a:solidFill>
                  <a:schemeClr val="bg1"/>
                </a:solidFill>
                <a:latin typeface="Univers 55" pitchFamily="34" charset="0"/>
                <a:cs typeface="Arial" panose="020B0604020202020204" pitchFamily="34" charset="0"/>
              </a:rPr>
              <a:t>   www.fee.be		</a:t>
            </a:r>
          </a:p>
        </p:txBody>
      </p:sp>
      <p:cxnSp>
        <p:nvCxnSpPr>
          <p:cNvPr id="31" name="Straight Connector 30"/>
          <p:cNvCxnSpPr/>
          <p:nvPr userDrawn="1"/>
        </p:nvCxnSpPr>
        <p:spPr>
          <a:xfrm>
            <a:off x="971600" y="6525344"/>
            <a:ext cx="0" cy="216024"/>
          </a:xfrm>
          <a:prstGeom prst="line">
            <a:avLst/>
          </a:prstGeom>
          <a:ln w="19050">
            <a:solidFill>
              <a:srgbClr val="F7931E"/>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userDrawn="1"/>
        </p:nvSpPr>
        <p:spPr>
          <a:xfrm>
            <a:off x="2540903" y="6498501"/>
            <a:ext cx="3425278" cy="253916"/>
          </a:xfrm>
          <a:prstGeom prst="rect">
            <a:avLst/>
          </a:prstGeom>
          <a:noFill/>
        </p:spPr>
        <p:txBody>
          <a:bodyPr wrap="square" rtlCol="0">
            <a:spAutoFit/>
          </a:bodyPr>
          <a:lstStyle/>
          <a:p>
            <a:r>
              <a:rPr lang="de-DE" sz="1050" b="1" dirty="0">
                <a:solidFill>
                  <a:schemeClr val="bg1"/>
                </a:solidFill>
                <a:latin typeface="Univers 55" pitchFamily="34" charset="0"/>
                <a:cs typeface="Arial" panose="020B0604020202020204" pitchFamily="34" charset="0"/>
              </a:rPr>
              <a:t> Connect with European Professional Accountants</a:t>
            </a:r>
          </a:p>
        </p:txBody>
      </p:sp>
      <p:sp>
        <p:nvSpPr>
          <p:cNvPr id="42" name="TextBox 41"/>
          <p:cNvSpPr txBox="1"/>
          <p:nvPr userDrawn="1"/>
        </p:nvSpPr>
        <p:spPr>
          <a:xfrm>
            <a:off x="6471938" y="6486481"/>
            <a:ext cx="1678537" cy="253916"/>
          </a:xfrm>
          <a:prstGeom prst="rect">
            <a:avLst/>
          </a:prstGeom>
          <a:noFill/>
        </p:spPr>
        <p:txBody>
          <a:bodyPr wrap="square" rtlCol="0">
            <a:spAutoFit/>
          </a:bodyPr>
          <a:lstStyle/>
          <a:p>
            <a:r>
              <a:rPr lang="de-DE" sz="1050" b="1" dirty="0">
                <a:solidFill>
                  <a:schemeClr val="bg1"/>
                </a:solidFill>
                <a:latin typeface="Univers 55" pitchFamily="34" charset="0"/>
                <a:cs typeface="Arial" panose="020B0604020202020204" pitchFamily="34" charset="0"/>
              </a:rPr>
              <a:t> </a:t>
            </a:r>
            <a:r>
              <a:rPr lang="de-DE" sz="1050" b="1" dirty="0">
                <a:solidFill>
                  <a:schemeClr val="tx2"/>
                </a:solidFill>
                <a:latin typeface="Univers 55" pitchFamily="34" charset="0"/>
                <a:cs typeface="Arial" panose="020B0604020202020204" pitchFamily="34" charset="0"/>
              </a:rPr>
              <a:t>@</a:t>
            </a:r>
            <a:r>
              <a:rPr lang="de-DE" sz="1050" b="1" dirty="0">
                <a:solidFill>
                  <a:schemeClr val="bg1"/>
                </a:solidFill>
                <a:latin typeface="Univers 55" pitchFamily="34" charset="0"/>
                <a:cs typeface="Arial" panose="020B0604020202020204" pitchFamily="34" charset="0"/>
              </a:rPr>
              <a:t>FEE_Brussels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lgn="r">
              <a:defRPr/>
            </a:lvl1pPr>
          </a:lstStyle>
          <a:p>
            <a:fld id="{0DF74D16-A0F2-44D1-AEE1-E7B8F2353DB5}"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0232" y="332656"/>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88032" y="332656"/>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lgn="r">
              <a:defRPr/>
            </a:lvl1pPr>
          </a:lstStyle>
          <a:p>
            <a:fld id="{0DF74D16-A0F2-44D1-AEE1-E7B8F2353DB5}"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b="1">
                <a:solidFill>
                  <a:srgbClr val="F7931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marL="457200" indent="-457200">
              <a:lnSpc>
                <a:spcPct val="150000"/>
              </a:lnSpc>
              <a:buClr>
                <a:srgbClr val="F7931E"/>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31520" indent="-457200">
              <a:lnSpc>
                <a:spcPct val="150000"/>
              </a:lnSpc>
              <a:buClr>
                <a:srgbClr val="24408F"/>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005840" indent="-457200">
              <a:lnSpc>
                <a:spcPct val="150000"/>
              </a:lnSpc>
              <a:buClr>
                <a:srgbClr val="24408F"/>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3pPr>
            <a:lvl4pPr marL="1280160" indent="-457200">
              <a:lnSpc>
                <a:spcPct val="150000"/>
              </a:lnSpc>
              <a:buClr>
                <a:srgbClr val="24408F"/>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4pPr>
            <a:lvl5pPr marL="1508760" indent="-457200">
              <a:lnSpc>
                <a:spcPct val="150000"/>
              </a:lnSpc>
              <a:buClr>
                <a:srgbClr val="24408F"/>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pPr algn="r"/>
            <a:fld id="{0DF74D16-A0F2-44D1-AEE1-E7B8F2353DB5}" type="slidenum">
              <a:rPr lang="en-GB" smtClean="0"/>
              <a:pPr algn="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4400" b="0" cap="all">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4626865"/>
            <a:ext cx="7772400" cy="1500187"/>
          </a:xfrm>
        </p:spPr>
        <p:txBody>
          <a:bodyPr anchor="t">
            <a:normAutofit/>
          </a:bodyPr>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lgn="r">
              <a:defRPr/>
            </a:lvl1pPr>
          </a:lstStyle>
          <a:p>
            <a:fld id="{0DF74D16-A0F2-44D1-AEE1-E7B8F2353DB5}" type="slidenum">
              <a:rPr lang="en-GB" smtClean="0"/>
              <a:pPr/>
              <a:t>‹#›</a:t>
            </a:fld>
            <a:endParaRPr lang="en-GB" dirty="0"/>
          </a:p>
        </p:txBody>
      </p:sp>
      <p:cxnSp>
        <p:nvCxnSpPr>
          <p:cNvPr id="7" name="Straight Connector 6"/>
          <p:cNvCxnSpPr/>
          <p:nvPr/>
        </p:nvCxnSpPr>
        <p:spPr>
          <a:xfrm>
            <a:off x="731520" y="4599433"/>
            <a:ext cx="7848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6595040" y="6511275"/>
            <a:ext cx="1368152" cy="261610"/>
          </a:xfrm>
          <a:prstGeom prst="rect">
            <a:avLst/>
          </a:prstGeom>
          <a:noFill/>
        </p:spPr>
        <p:txBody>
          <a:bodyPr wrap="square" rtlCol="0" anchor="ctr">
            <a:spAutoFit/>
          </a:bodyPr>
          <a:lstStyle/>
          <a:p>
            <a:r>
              <a:rPr lang="en-GB" sz="1100" b="1" i="1" dirty="0">
                <a:solidFill>
                  <a:srgbClr val="F7921E"/>
                </a:solidFill>
                <a:latin typeface="Univers 55" pitchFamily="34" charset="0"/>
              </a:rPr>
              <a:t>@</a:t>
            </a:r>
            <a:r>
              <a:rPr lang="en-GB" sz="1100" b="1" i="1" dirty="0">
                <a:solidFill>
                  <a:srgbClr val="FFFFFF"/>
                </a:solidFill>
                <a:latin typeface="Univers 55" pitchFamily="34" charset="0"/>
              </a:rPr>
              <a:t>FEE_Brussels</a:t>
            </a:r>
          </a:p>
        </p:txBody>
      </p:sp>
      <p:sp>
        <p:nvSpPr>
          <p:cNvPr id="9" name="TextBox 8"/>
          <p:cNvSpPr txBox="1"/>
          <p:nvPr userDrawn="1"/>
        </p:nvSpPr>
        <p:spPr>
          <a:xfrm>
            <a:off x="988148" y="6491286"/>
            <a:ext cx="3384376" cy="261610"/>
          </a:xfrm>
          <a:prstGeom prst="rect">
            <a:avLst/>
          </a:prstGeom>
          <a:noFill/>
        </p:spPr>
        <p:txBody>
          <a:bodyPr wrap="square" rtlCol="0">
            <a:spAutoFit/>
          </a:bodyPr>
          <a:lstStyle/>
          <a:p>
            <a:r>
              <a:rPr lang="de-DE" sz="1100" b="1" dirty="0">
                <a:solidFill>
                  <a:srgbClr val="FFFFFF"/>
                </a:solidFill>
                <a:latin typeface="Univers 55" pitchFamily="34" charset="0"/>
                <a:cs typeface="Arial" panose="020B0604020202020204" pitchFamily="34" charset="0"/>
              </a:rPr>
              <a:t>Federation of European Accountants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673352"/>
            <a:ext cx="4038600" cy="4718304"/>
          </a:xfrm>
        </p:spPr>
        <p:txBody>
          <a:bodyPr/>
          <a:lstStyle>
            <a:lvl1pPr marL="182880" indent="-18288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a:defRPr sz="2400">
                <a:solidFill>
                  <a:schemeClr val="tx1"/>
                </a:solidFill>
                <a:latin typeface="Arial" panose="020B0604020202020204" pitchFamily="34" charset="0"/>
                <a:cs typeface="Arial" panose="020B0604020202020204" pitchFamily="34" charset="0"/>
              </a:defRPr>
            </a:lvl2pPr>
            <a:lvl3pPr>
              <a:defRPr sz="2000">
                <a:solidFill>
                  <a:schemeClr val="tx1"/>
                </a:solidFill>
                <a:latin typeface="Arial" panose="020B0604020202020204" pitchFamily="34" charset="0"/>
                <a:cs typeface="Arial" panose="020B0604020202020204" pitchFamily="34" charset="0"/>
              </a:defRPr>
            </a:lvl3pPr>
            <a:lvl4pPr>
              <a:defRPr sz="1800">
                <a:solidFill>
                  <a:schemeClr val="tx1"/>
                </a:solidFill>
                <a:latin typeface="Arial" panose="020B0604020202020204" pitchFamily="34" charset="0"/>
                <a:cs typeface="Arial" panose="020B0604020202020204" pitchFamily="34" charset="0"/>
              </a:defRPr>
            </a:lvl4pPr>
            <a:lvl5pPr>
              <a:defRPr sz="1800">
                <a:solidFill>
                  <a:schemeClr val="tx1"/>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marL="182880" indent="-182880">
              <a:buFont typeface="Wingdings" panose="05000000000000000000" pitchFamily="2" charset="2"/>
              <a:buChar cha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lvl1pPr algn="r">
              <a:defRPr/>
            </a:lvl1pPr>
          </a:lstStyle>
          <a:p>
            <a:fld id="{0DF74D16-A0F2-44D1-AEE1-E7B8F2353DB5}"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l">
              <a:buNone/>
              <a:defRPr sz="2400" b="0">
                <a:solidFill>
                  <a:schemeClr val="bg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400" b="0" kern="1200" dirty="0" smtClean="0">
                <a:solidFill>
                  <a:schemeClr val="bg2"/>
                </a:solidFill>
                <a:latin typeface="Arial" panose="020B060402020202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lvl1pPr algn="r">
              <a:defRPr/>
            </a:lvl1pPr>
          </a:lstStyle>
          <a:p>
            <a:fld id="{0DF74D16-A0F2-44D1-AEE1-E7B8F2353DB5}" type="slidenum">
              <a:rPr lang="en-GB" smtClean="0"/>
              <a:pPr/>
              <a:t>‹#›</a:t>
            </a:fld>
            <a:endParaRPr lang="en-GB"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lvl1pPr algn="r">
              <a:defRPr/>
            </a:lvl1pPr>
          </a:lstStyle>
          <a:p>
            <a:fld id="{0DF74D16-A0F2-44D1-AEE1-E7B8F2353DB5}"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r">
              <a:defRPr/>
            </a:lvl1pPr>
          </a:lstStyle>
          <a:p>
            <a:fld id="{0DF74D16-A0F2-44D1-AEE1-E7B8F2353DB5}"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solidFill>
                  <a:schemeClr val="bg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normAutofit/>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4"/>
            <a:ext cx="2139696" cy="4243615"/>
          </a:xfrm>
        </p:spPr>
        <p:txBody>
          <a:bodyPr>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pPr algn="r"/>
            <a:fld id="{0DF74D16-A0F2-44D1-AEE1-E7B8F2353DB5}" type="slidenum">
              <a:rPr lang="en-GB" smtClean="0"/>
              <a:pPr algn="r"/>
              <a:t>‹#›</a:t>
            </a:fld>
            <a:endParaRPr lang="en-GB"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lgn="r">
              <a:defRPr/>
            </a:lvl1pPr>
          </a:lstStyle>
          <a:p>
            <a:fld id="{0DF74D16-A0F2-44D1-AEE1-E7B8F2353DB5}"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629400"/>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67544" y="22385"/>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67544" y="1089186"/>
            <a:ext cx="8229600" cy="52201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6408613"/>
            <a:ext cx="9144000" cy="4493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172400" y="6408613"/>
            <a:ext cx="576064" cy="449387"/>
          </a:xfrm>
          <a:prstGeom prst="rect">
            <a:avLst/>
          </a:prstGeom>
        </p:spPr>
        <p:txBody>
          <a:bodyPr vert="horz" lIns="91440" tIns="45720" rIns="91440" bIns="45720" rtlCol="0" anchor="ctr"/>
          <a:lstStyle>
            <a:lvl1pPr algn="l">
              <a:defRPr sz="1400" b="1">
                <a:solidFill>
                  <a:srgbClr val="FFFFFF"/>
                </a:solidFill>
              </a:defRPr>
            </a:lvl1pPr>
          </a:lstStyle>
          <a:p>
            <a:pPr algn="r"/>
            <a:fld id="{0DF74D16-A0F2-44D1-AEE1-E7B8F2353DB5}" type="slidenum">
              <a:rPr lang="en-GB" smtClean="0"/>
              <a:pPr algn="r"/>
              <a:t>‹#›</a:t>
            </a:fld>
            <a:endParaRPr lang="en-GB" dirty="0"/>
          </a:p>
        </p:txBody>
      </p:sp>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67544" y="6426056"/>
            <a:ext cx="432048" cy="432048"/>
          </a:xfrm>
          <a:prstGeom prst="rect">
            <a:avLst/>
          </a:prstGeom>
        </p:spPr>
      </p:pic>
      <p:sp>
        <p:nvSpPr>
          <p:cNvPr id="13" name="TextBox 12"/>
          <p:cNvSpPr txBox="1"/>
          <p:nvPr/>
        </p:nvSpPr>
        <p:spPr>
          <a:xfrm>
            <a:off x="988148" y="6491286"/>
            <a:ext cx="3384376" cy="261610"/>
          </a:xfrm>
          <a:prstGeom prst="rect">
            <a:avLst/>
          </a:prstGeom>
          <a:noFill/>
        </p:spPr>
        <p:txBody>
          <a:bodyPr wrap="square" rtlCol="0">
            <a:spAutoFit/>
          </a:bodyPr>
          <a:lstStyle/>
          <a:p>
            <a:r>
              <a:rPr lang="de-DE" sz="1100" b="1" dirty="0">
                <a:solidFill>
                  <a:schemeClr val="bg1"/>
                </a:solidFill>
                <a:latin typeface="Univers 55" pitchFamily="34" charset="0"/>
                <a:cs typeface="Arial" panose="020B0604020202020204" pitchFamily="34" charset="0"/>
              </a:rPr>
              <a:t>Federation of European</a:t>
            </a:r>
            <a:r>
              <a:rPr lang="de-DE" sz="1100" b="1" baseline="0" dirty="0">
                <a:solidFill>
                  <a:schemeClr val="bg1"/>
                </a:solidFill>
                <a:latin typeface="Univers 55" pitchFamily="34" charset="0"/>
                <a:cs typeface="Arial" panose="020B0604020202020204" pitchFamily="34" charset="0"/>
              </a:rPr>
              <a:t> Accountants</a:t>
            </a:r>
            <a:endParaRPr lang="de-DE" sz="1100" b="1" dirty="0">
              <a:solidFill>
                <a:schemeClr val="bg1"/>
              </a:solidFill>
              <a:latin typeface="Univers 55" pitchFamily="34" charset="0"/>
              <a:cs typeface="Arial" panose="020B0604020202020204" pitchFamily="34" charset="0"/>
            </a:endParaRPr>
          </a:p>
        </p:txBody>
      </p:sp>
      <p:cxnSp>
        <p:nvCxnSpPr>
          <p:cNvPr id="14" name="Straight Connector 13"/>
          <p:cNvCxnSpPr/>
          <p:nvPr/>
        </p:nvCxnSpPr>
        <p:spPr>
          <a:xfrm>
            <a:off x="971600" y="6525344"/>
            <a:ext cx="0" cy="216024"/>
          </a:xfrm>
          <a:prstGeom prst="line">
            <a:avLst/>
          </a:prstGeom>
          <a:ln w="19050">
            <a:solidFill>
              <a:srgbClr val="F7931E"/>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spcBef>
          <a:spcPct val="0"/>
        </a:spcBef>
        <a:buNone/>
        <a:defRPr sz="3600" kern="1200" spc="-100" baseline="0">
          <a:solidFill>
            <a:schemeClr val="bg2"/>
          </a:solidFill>
          <a:latin typeface="Arial" panose="020B0604020202020204" pitchFamily="34" charset="0"/>
          <a:ea typeface="+mj-ea"/>
          <a:cs typeface="Arial" panose="020B0604020202020204" pitchFamily="34" charset="0"/>
        </a:defRPr>
      </a:lvl1pPr>
    </p:titleStyle>
    <p:bodyStyle>
      <a:lvl1pPr marL="182880" indent="-182880" algn="l" defTabSz="914400" rtl="0" eaLnBrk="1" latinLnBrk="0" hangingPunct="1">
        <a:spcBef>
          <a:spcPct val="20000"/>
        </a:spcBef>
        <a:buClr>
          <a:schemeClr val="tx2"/>
        </a:buClr>
        <a:buSzPct val="85000"/>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spcBef>
          <a:spcPct val="20000"/>
        </a:spcBef>
        <a:buClr>
          <a:schemeClr val="tx2"/>
        </a:buClr>
        <a:buSzPct val="85000"/>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spcBef>
          <a:spcPct val="20000"/>
        </a:spcBef>
        <a:buClr>
          <a:schemeClr val="tx2"/>
        </a:buClr>
        <a:buSzPct val="90000"/>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spcBef>
          <a:spcPct val="20000"/>
        </a:spcBef>
        <a:buClr>
          <a:schemeClr val="tx2"/>
        </a:buClr>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188720" indent="-137160" algn="l" defTabSz="914400" rtl="0" eaLnBrk="1" latinLnBrk="0" hangingPunct="1">
        <a:spcBef>
          <a:spcPct val="20000"/>
        </a:spcBef>
        <a:buClr>
          <a:schemeClr val="tx2"/>
        </a:buClr>
        <a:buSzPct val="100000"/>
        <a:buFont typeface="Arial" pitchFamily="34" charset="0"/>
        <a:buChar char="•"/>
        <a:defRPr sz="2800" kern="1200" baseline="0">
          <a:solidFill>
            <a:schemeClr val="tx1"/>
          </a:solidFill>
          <a:latin typeface="Arial" panose="020B0604020202020204" pitchFamily="34" charset="0"/>
          <a:ea typeface="+mn-ea"/>
          <a:cs typeface="Arial" panose="020B060402020202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hyperlink" Target="https://www.linkedin.com/groups/8417453"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twitter.com/hashtag/FutureCorporateReporting?src=hash" TargetMode="External"/><Relationship Id="rId5" Type="http://schemas.openxmlformats.org/officeDocument/2006/relationships/hyperlink" Target="http://bit.ly/15futurecorprep" TargetMode="Externa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GB" sz="2400" b="1" dirty="0" smtClean="0"/>
              <a:t>The Future of Corporate Reporting</a:t>
            </a:r>
            <a:endParaRPr lang="en-GB" sz="2400" dirty="0"/>
          </a:p>
          <a:p>
            <a:r>
              <a:rPr lang="en-GB" sz="2400" dirty="0" smtClean="0"/>
              <a:t>London, 16 May 2016</a:t>
            </a:r>
            <a:endParaRPr lang="en-GB" sz="2400" dirty="0"/>
          </a:p>
          <a:p>
            <a:r>
              <a:rPr lang="en-GB" sz="2400" b="1" dirty="0"/>
              <a:t>Mark </a:t>
            </a:r>
            <a:r>
              <a:rPr lang="en-GB" sz="2400" b="1" dirty="0" err="1"/>
              <a:t>Vaessen</a:t>
            </a:r>
            <a:endParaRPr lang="en-GB" sz="2400" dirty="0"/>
          </a:p>
          <a:p>
            <a:r>
              <a:rPr lang="en-GB" sz="1800" dirty="0"/>
              <a:t>Chair FEE Corporate Reporting Policy Group</a:t>
            </a:r>
          </a:p>
        </p:txBody>
      </p:sp>
      <p:sp>
        <p:nvSpPr>
          <p:cNvPr id="4" name="Slide Number Placeholder 3"/>
          <p:cNvSpPr>
            <a:spLocks noGrp="1"/>
          </p:cNvSpPr>
          <p:nvPr>
            <p:ph type="sldNum" sz="quarter" idx="4"/>
          </p:nvPr>
        </p:nvSpPr>
        <p:spPr/>
        <p:txBody>
          <a:bodyPr/>
          <a:lstStyle/>
          <a:p>
            <a:fld id="{0DF74D16-A0F2-44D1-AEE1-E7B8F2353DB5}" type="slidenum">
              <a:rPr lang="en-GB" smtClean="0"/>
              <a:pPr/>
              <a:t>1</a:t>
            </a:fld>
            <a:endParaRPr lang="en-GB" dirty="0"/>
          </a:p>
        </p:txBody>
      </p:sp>
    </p:spTree>
    <p:extLst>
      <p:ext uri="{BB962C8B-B14F-4D97-AF65-F5344CB8AC3E}">
        <p14:creationId xmlns:p14="http://schemas.microsoft.com/office/powerpoint/2010/main" val="39552049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855006"/>
            <a:ext cx="3880250" cy="291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86364" y="966908"/>
            <a:ext cx="8229600" cy="742950"/>
          </a:xfrm>
        </p:spPr>
        <p:txBody>
          <a:bodyPr/>
          <a:lstStyle/>
          <a:p>
            <a:r>
              <a:rPr lang="en-GB" b="1" dirty="0">
                <a:solidFill>
                  <a:srgbClr val="F7931E"/>
                </a:solidFill>
              </a:rPr>
              <a:t>Stay connected</a:t>
            </a:r>
          </a:p>
        </p:txBody>
      </p:sp>
      <p:sp>
        <p:nvSpPr>
          <p:cNvPr id="4" name="Slide Number Placeholder 3"/>
          <p:cNvSpPr>
            <a:spLocks noGrp="1"/>
          </p:cNvSpPr>
          <p:nvPr>
            <p:ph type="sldNum" sz="quarter" idx="12"/>
          </p:nvPr>
        </p:nvSpPr>
        <p:spPr/>
        <p:txBody>
          <a:bodyPr/>
          <a:lstStyle/>
          <a:p>
            <a:pPr algn="r"/>
            <a:fld id="{0DF74D16-A0F2-44D1-AEE1-E7B8F2353DB5}" type="slidenum">
              <a:rPr lang="en-GB" smtClean="0"/>
              <a:pPr algn="r"/>
              <a:t>10</a:t>
            </a:fld>
            <a:endParaRPr lang="en-GB" dirty="0"/>
          </a:p>
        </p:txBody>
      </p:sp>
      <p:grpSp>
        <p:nvGrpSpPr>
          <p:cNvPr id="17" name="Group 16"/>
          <p:cNvGrpSpPr/>
          <p:nvPr/>
        </p:nvGrpSpPr>
        <p:grpSpPr>
          <a:xfrm>
            <a:off x="204810" y="2088021"/>
            <a:ext cx="8847329" cy="3162000"/>
            <a:chOff x="569417" y="1124744"/>
            <a:chExt cx="8595685" cy="3604040"/>
          </a:xfrm>
        </p:grpSpPr>
        <p:pic>
          <p:nvPicPr>
            <p:cNvPr id="6" name="Picture 2" descr="https://g.twimg.com/Twitter_logo_blue.png"/>
            <p:cNvPicPr>
              <a:picLocks noChangeAspect="1" noChangeArrowheads="1"/>
            </p:cNvPicPr>
            <p:nvPr/>
          </p:nvPicPr>
          <p:blipFill>
            <a:blip r:embed="rId3"/>
            <a:srcRect/>
            <a:stretch>
              <a:fillRect/>
            </a:stretch>
          </p:blipFill>
          <p:spPr bwMode="auto">
            <a:xfrm>
              <a:off x="569417" y="3756783"/>
              <a:ext cx="1110105" cy="903545"/>
            </a:xfrm>
            <a:prstGeom prst="rect">
              <a:avLst/>
            </a:prstGeom>
            <a:noFill/>
            <a:ln w="9525">
              <a:noFill/>
              <a:miter lim="800000"/>
              <a:headEnd/>
              <a:tailEnd/>
            </a:ln>
          </p:spPr>
        </p:pic>
        <p:sp>
          <p:nvSpPr>
            <p:cNvPr id="7" name="TextBox 11"/>
            <p:cNvSpPr txBox="1">
              <a:spLocks noChangeArrowheads="1"/>
            </p:cNvSpPr>
            <p:nvPr/>
          </p:nvSpPr>
          <p:spPr bwMode="auto">
            <a:xfrm>
              <a:off x="2072820" y="2460639"/>
              <a:ext cx="7092282" cy="972000"/>
            </a:xfrm>
            <a:prstGeom prst="rect">
              <a:avLst/>
            </a:prstGeom>
            <a:noFill/>
            <a:ln w="9525">
              <a:noFill/>
              <a:miter lim="800000"/>
              <a:headEnd/>
              <a:tailEnd/>
            </a:ln>
          </p:spPr>
          <p:txBody>
            <a:bodyPr anchor="ctr"/>
            <a:lstStyle/>
            <a:p>
              <a:pPr>
                <a:spcBef>
                  <a:spcPct val="20000"/>
                </a:spcBef>
                <a:buClr>
                  <a:schemeClr val="tx2"/>
                </a:buClr>
                <a:buSzPct val="85000"/>
                <a:buFont typeface="Wingdings" pitchFamily="2" charset="2"/>
                <a:buNone/>
              </a:pPr>
              <a:r>
                <a:rPr lang="en-GB" sz="2800" dirty="0">
                  <a:latin typeface="Arial" panose="020B0604020202020204" pitchFamily="34" charset="0"/>
                  <a:cs typeface="Arial" panose="020B0604020202020204" pitchFamily="34" charset="0"/>
                </a:rPr>
                <a:t>Connect with European Professional Accountants</a:t>
              </a:r>
            </a:p>
          </p:txBody>
        </p:sp>
        <p:sp>
          <p:nvSpPr>
            <p:cNvPr id="8" name="Content Placeholder 2"/>
            <p:cNvSpPr txBox="1">
              <a:spLocks/>
            </p:cNvSpPr>
            <p:nvPr/>
          </p:nvSpPr>
          <p:spPr bwMode="auto">
            <a:xfrm>
              <a:off x="2072820" y="1196753"/>
              <a:ext cx="3909566" cy="972000"/>
            </a:xfrm>
            <a:prstGeom prst="rect">
              <a:avLst/>
            </a:prstGeom>
            <a:noFill/>
            <a:ln w="9525">
              <a:noFill/>
              <a:miter lim="800000"/>
              <a:headEnd/>
              <a:tailEnd/>
            </a:ln>
          </p:spPr>
          <p:txBody>
            <a:bodyPr anchor="ctr"/>
            <a:lstStyle/>
            <a:p>
              <a:pPr>
                <a:spcBef>
                  <a:spcPct val="20000"/>
                </a:spcBef>
                <a:buClr>
                  <a:schemeClr val="tx2"/>
                </a:buClr>
                <a:buSzPct val="85000"/>
              </a:pPr>
              <a:r>
                <a:rPr lang="en-GB" sz="2800" dirty="0">
                  <a:latin typeface="Arial" panose="020B0604020202020204" pitchFamily="34" charset="0"/>
                  <a:cs typeface="Arial" panose="020B0604020202020204" pitchFamily="34" charset="0"/>
                </a:rPr>
                <a:t>FEE website</a:t>
              </a:r>
            </a:p>
            <a:p>
              <a:pPr>
                <a:spcBef>
                  <a:spcPct val="20000"/>
                </a:spcBef>
                <a:buClr>
                  <a:schemeClr val="tx2"/>
                </a:buClr>
                <a:buSzPct val="85000"/>
              </a:pPr>
              <a:r>
                <a:rPr lang="en-GB" sz="2800" dirty="0">
                  <a:latin typeface="Arial" panose="020B0604020202020204" pitchFamily="34" charset="0"/>
                  <a:cs typeface="Arial" panose="020B0604020202020204" pitchFamily="34" charset="0"/>
                </a:rPr>
                <a:t>Monthly e-newsletter</a:t>
              </a:r>
            </a:p>
          </p:txBody>
        </p:sp>
        <p:pic>
          <p:nvPicPr>
            <p:cNvPr id="9" name="Picture 2" descr="http://a1.mzstatic.com/us/r30/Purple6/v4/f2/d9/0b/f2d90b5a-2be7-0d8d-94ed-6d0d7bc9d896/mzl.hcndxsjs.png"/>
            <p:cNvPicPr>
              <a:picLocks noChangeAspect="1" noChangeArrowheads="1"/>
            </p:cNvPicPr>
            <p:nvPr/>
          </p:nvPicPr>
          <p:blipFill>
            <a:blip r:embed="rId4"/>
            <a:srcRect/>
            <a:stretch>
              <a:fillRect/>
            </a:stretch>
          </p:blipFill>
          <p:spPr bwMode="auto">
            <a:xfrm>
              <a:off x="681170" y="2460639"/>
              <a:ext cx="866494" cy="867651"/>
            </a:xfrm>
            <a:prstGeom prst="rect">
              <a:avLst/>
            </a:prstGeom>
            <a:noFill/>
            <a:ln w="9525">
              <a:noFill/>
              <a:miter lim="800000"/>
              <a:headEnd/>
              <a:tailEnd/>
            </a:ln>
          </p:spPr>
        </p:pic>
        <p:pic>
          <p:nvPicPr>
            <p:cNvPr id="10" name="Picture 9"/>
            <p:cNvPicPr>
              <a:picLocks noChangeAspect="1"/>
            </p:cNvPicPr>
            <p:nvPr/>
          </p:nvPicPr>
          <p:blipFill rotWithShape="1">
            <a:blip r:embed="rId5"/>
            <a:srcRect l="32583" t="17196" r="9786" b="4232"/>
            <a:stretch/>
          </p:blipFill>
          <p:spPr bwMode="auto">
            <a:xfrm>
              <a:off x="590518" y="1124744"/>
              <a:ext cx="1237352" cy="1044008"/>
            </a:xfrm>
            <a:prstGeom prst="rect">
              <a:avLst/>
            </a:prstGeom>
            <a:ln>
              <a:noFill/>
            </a:ln>
            <a:extLst>
              <a:ext uri="{53640926-AAD7-44D8-BBD7-CCE9431645EC}">
                <a14:shadowObscured xmlns:a14="http://schemas.microsoft.com/office/drawing/2010/main"/>
              </a:ext>
            </a:extLst>
          </p:spPr>
        </p:pic>
        <p:sp>
          <p:nvSpPr>
            <p:cNvPr id="12" name="TextBox 11"/>
            <p:cNvSpPr txBox="1">
              <a:spLocks noChangeArrowheads="1"/>
            </p:cNvSpPr>
            <p:nvPr/>
          </p:nvSpPr>
          <p:spPr bwMode="auto">
            <a:xfrm>
              <a:off x="2072819" y="3756784"/>
              <a:ext cx="7092281" cy="972000"/>
            </a:xfrm>
            <a:prstGeom prst="rect">
              <a:avLst/>
            </a:prstGeom>
            <a:noFill/>
            <a:ln w="9525">
              <a:noFill/>
              <a:miter lim="800000"/>
              <a:headEnd/>
              <a:tailEnd/>
            </a:ln>
          </p:spPr>
          <p:txBody>
            <a:bodyPr anchor="ctr"/>
            <a:lstStyle/>
            <a:p>
              <a:pPr>
                <a:spcBef>
                  <a:spcPct val="20000"/>
                </a:spcBef>
                <a:buClr>
                  <a:srgbClr val="F7931E"/>
                </a:buClr>
                <a:buFont typeface="Wingdings" pitchFamily="2" charset="2"/>
                <a:buNone/>
              </a:pPr>
              <a:r>
                <a:rPr lang="en-GB" sz="2400" dirty="0">
                  <a:solidFill>
                    <a:srgbClr val="F7931E"/>
                  </a:solidFill>
                  <a:latin typeface="Arial" panose="020B0604020202020204" pitchFamily="34" charset="0"/>
                  <a:cs typeface="Arial" panose="020B0604020202020204" pitchFamily="34" charset="0"/>
                </a:rPr>
                <a:t>@</a:t>
              </a:r>
              <a:r>
                <a:rPr lang="en-GB" sz="2800" dirty="0">
                  <a:latin typeface="Arial" panose="020B0604020202020204" pitchFamily="34" charset="0"/>
                  <a:cs typeface="Arial" panose="020B0604020202020204" pitchFamily="34" charset="0"/>
                </a:rPr>
                <a:t>FEE_Brussels</a:t>
              </a:r>
            </a:p>
            <a:p>
              <a:pPr>
                <a:spcBef>
                  <a:spcPct val="20000"/>
                </a:spcBef>
                <a:buClr>
                  <a:srgbClr val="F7931E"/>
                </a:buClr>
              </a:pPr>
              <a:r>
                <a:rPr lang="en-GB" sz="2400" dirty="0">
                  <a:solidFill>
                    <a:srgbClr val="F7931E"/>
                  </a:solidFill>
                  <a:latin typeface="Arial" panose="020B0604020202020204" pitchFamily="34" charset="0"/>
                  <a:cs typeface="Arial" panose="020B0604020202020204" pitchFamily="34" charset="0"/>
                </a:rPr>
                <a:t>@</a:t>
              </a:r>
              <a:r>
                <a:rPr lang="en-GB" sz="2800" dirty="0">
                  <a:latin typeface="Arial" panose="020B0604020202020204" pitchFamily="34" charset="0"/>
                  <a:cs typeface="Arial" panose="020B0604020202020204" pitchFamily="34" charset="0"/>
                </a:rPr>
                <a:t>FEE_SMP</a:t>
              </a:r>
            </a:p>
          </p:txBody>
        </p:sp>
      </p:grpSp>
      <p:sp>
        <p:nvSpPr>
          <p:cNvPr id="13" name="AutoShape 2" descr="https://lh4.googleusercontent.com/-iFQAYf9E1NA/AAAAAAAAAAI/AAAAAAAAAAA/0oLQSiboLq0/photo.jpg"/>
          <p:cNvSpPr>
            <a:spLocks noChangeAspect="1" noChangeArrowheads="1"/>
          </p:cNvSpPr>
          <p:nvPr/>
        </p:nvSpPr>
        <p:spPr bwMode="auto">
          <a:xfrm>
            <a:off x="63500" y="754856"/>
            <a:ext cx="3048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121468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916"/>
          <a:stretch/>
        </p:blipFill>
        <p:spPr bwMode="auto">
          <a:xfrm>
            <a:off x="409517" y="1700808"/>
            <a:ext cx="3656929"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p:txBody>
          <a:bodyPr vert="horz" lIns="91440" tIns="45720" rIns="91440" bIns="45720" rtlCol="0" anchor="ctr">
            <a:normAutofit/>
          </a:bodyPr>
          <a:lstStyle/>
          <a:p>
            <a:r>
              <a:rPr lang="en-US" b="1" dirty="0" smtClean="0">
                <a:solidFill>
                  <a:srgbClr val="F7931E"/>
                </a:solidFill>
              </a:rPr>
              <a:t>FEE fostering the debate</a:t>
            </a:r>
            <a:endParaRPr lang="fr-BE" b="1" dirty="0">
              <a:solidFill>
                <a:srgbClr val="F7931E"/>
              </a:solidFill>
            </a:endParaRPr>
          </a:p>
        </p:txBody>
      </p:sp>
      <p:sp>
        <p:nvSpPr>
          <p:cNvPr id="5" name="Slide Number Placeholder 4"/>
          <p:cNvSpPr>
            <a:spLocks noGrp="1"/>
          </p:cNvSpPr>
          <p:nvPr>
            <p:ph type="sldNum" sz="quarter" idx="12"/>
          </p:nvPr>
        </p:nvSpPr>
        <p:spPr/>
        <p:txBody>
          <a:bodyPr/>
          <a:lstStyle/>
          <a:p>
            <a:fld id="{0DF74D16-A0F2-44D1-AEE1-E7B8F2353DB5}" type="slidenum">
              <a:rPr lang="en-GB" smtClean="0"/>
              <a:pPr/>
              <a:t>2</a:t>
            </a:fld>
            <a:endParaRPr lang="en-GB" dirty="0"/>
          </a:p>
        </p:txBody>
      </p:sp>
      <p:sp>
        <p:nvSpPr>
          <p:cNvPr id="13" name="Content Placeholder 12"/>
          <p:cNvSpPr>
            <a:spLocks noGrp="1"/>
          </p:cNvSpPr>
          <p:nvPr>
            <p:ph sz="half" idx="2"/>
          </p:nvPr>
        </p:nvSpPr>
        <p:spPr>
          <a:xfrm>
            <a:off x="4355976" y="1556792"/>
            <a:ext cx="4680520" cy="4752528"/>
          </a:xfrm>
        </p:spPr>
        <p:txBody>
          <a:bodyPr>
            <a:normAutofit/>
          </a:bodyPr>
          <a:lstStyle/>
          <a:p>
            <a:pPr marL="531813" lvl="1" indent="-257175">
              <a:buFont typeface="+mj-lt"/>
              <a:buAutoNum type="arabicPeriod"/>
            </a:pPr>
            <a:r>
              <a:rPr lang="en-GB" sz="3000" dirty="0" smtClean="0"/>
              <a:t>Growing audience</a:t>
            </a:r>
          </a:p>
          <a:p>
            <a:pPr marL="531813" lvl="1" indent="-257175">
              <a:buFont typeface="+mj-lt"/>
              <a:buAutoNum type="arabicPeriod"/>
            </a:pPr>
            <a:r>
              <a:rPr lang="de-DE" sz="3000" dirty="0" smtClean="0"/>
              <a:t>Content:  </a:t>
            </a:r>
            <a:r>
              <a:rPr lang="en-GB" sz="3000" dirty="0" smtClean="0"/>
              <a:t>financial and non-financial reporting</a:t>
            </a:r>
          </a:p>
          <a:p>
            <a:pPr marL="531813" lvl="1" indent="-257175">
              <a:buFont typeface="+mj-lt"/>
              <a:buAutoNum type="arabicPeriod"/>
            </a:pPr>
            <a:r>
              <a:rPr lang="de-DE" sz="3000" dirty="0" smtClean="0"/>
              <a:t>Core &amp; More</a:t>
            </a:r>
          </a:p>
          <a:p>
            <a:pPr marL="531813" lvl="1" indent="-257175">
              <a:buFont typeface="+mj-lt"/>
              <a:buAutoNum type="arabicPeriod"/>
            </a:pPr>
            <a:r>
              <a:rPr lang="de-DE" sz="3000" dirty="0" smtClean="0"/>
              <a:t>Approach to </a:t>
            </a:r>
            <a:r>
              <a:rPr lang="en-GB" sz="3000" dirty="0" smtClean="0"/>
              <a:t>policy </a:t>
            </a:r>
            <a:r>
              <a:rPr lang="de-DE" sz="3000" dirty="0" smtClean="0"/>
              <a:t>making and innovation</a:t>
            </a:r>
          </a:p>
          <a:p>
            <a:pPr marL="273050" lvl="1" indent="1588">
              <a:buClr>
                <a:srgbClr val="F7931E"/>
              </a:buClr>
              <a:buNone/>
            </a:pPr>
            <a:r>
              <a:rPr lang="de-DE" sz="3000" dirty="0" smtClean="0">
                <a:solidFill>
                  <a:srgbClr val="3F3F3F"/>
                </a:solidFill>
              </a:rPr>
              <a:t>TECHNOLOGY as driver and enabler of change</a:t>
            </a:r>
            <a:endParaRPr lang="de-DE" sz="3000" dirty="0" smtClean="0"/>
          </a:p>
          <a:p>
            <a:pPr marL="0" indent="0" algn="ctr">
              <a:buNone/>
            </a:pPr>
            <a:endParaRPr lang="fr-BE" dirty="0"/>
          </a:p>
        </p:txBody>
      </p:sp>
    </p:spTree>
    <p:extLst>
      <p:ext uri="{BB962C8B-B14F-4D97-AF65-F5344CB8AC3E}">
        <p14:creationId xmlns:p14="http://schemas.microsoft.com/office/powerpoint/2010/main" val="942852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32"/>
          <p:cNvSpPr/>
          <p:nvPr/>
        </p:nvSpPr>
        <p:spPr bwMode="gray">
          <a:xfrm>
            <a:off x="1404296" y="1124745"/>
            <a:ext cx="5832000" cy="4153312"/>
          </a:xfrm>
          <a:custGeom>
            <a:avLst/>
            <a:gdLst>
              <a:gd name="connsiteX0" fmla="*/ 23150 w 7824486"/>
              <a:gd name="connsiteY0" fmla="*/ 3831220 h 3842795"/>
              <a:gd name="connsiteX1" fmla="*/ 7812912 w 7824486"/>
              <a:gd name="connsiteY1" fmla="*/ 3842795 h 3842795"/>
              <a:gd name="connsiteX2" fmla="*/ 7824486 w 7824486"/>
              <a:gd name="connsiteY2" fmla="*/ 0 h 3842795"/>
              <a:gd name="connsiteX3" fmla="*/ 7639291 w 7824486"/>
              <a:gd name="connsiteY3" fmla="*/ 787078 h 3842795"/>
              <a:gd name="connsiteX4" fmla="*/ 7569843 w 7824486"/>
              <a:gd name="connsiteY4" fmla="*/ 1088020 h 3842795"/>
              <a:gd name="connsiteX5" fmla="*/ 7280476 w 7824486"/>
              <a:gd name="connsiteY5" fmla="*/ 1481559 h 3842795"/>
              <a:gd name="connsiteX6" fmla="*/ 6354501 w 7824486"/>
              <a:gd name="connsiteY6" fmla="*/ 1921397 h 3842795"/>
              <a:gd name="connsiteX7" fmla="*/ 5497975 w 7824486"/>
              <a:gd name="connsiteY7" fmla="*/ 2245488 h 3842795"/>
              <a:gd name="connsiteX8" fmla="*/ 4537276 w 7824486"/>
              <a:gd name="connsiteY8" fmla="*/ 2523281 h 3842795"/>
              <a:gd name="connsiteX9" fmla="*/ 3634451 w 7824486"/>
              <a:gd name="connsiteY9" fmla="*/ 2662177 h 3842795"/>
              <a:gd name="connsiteX10" fmla="*/ 2558005 w 7824486"/>
              <a:gd name="connsiteY10" fmla="*/ 2812648 h 3842795"/>
              <a:gd name="connsiteX11" fmla="*/ 1203767 w 7824486"/>
              <a:gd name="connsiteY11" fmla="*/ 2835797 h 3842795"/>
              <a:gd name="connsiteX12" fmla="*/ 0 w 7824486"/>
              <a:gd name="connsiteY12" fmla="*/ 2847372 h 3842795"/>
              <a:gd name="connsiteX13" fmla="*/ 23150 w 7824486"/>
              <a:gd name="connsiteY13" fmla="*/ 3831220 h 3842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4486" h="3842795">
                <a:moveTo>
                  <a:pt x="23150" y="3831220"/>
                </a:moveTo>
                <a:lnTo>
                  <a:pt x="7812912" y="3842795"/>
                </a:lnTo>
                <a:lnTo>
                  <a:pt x="7824486" y="0"/>
                </a:lnTo>
                <a:lnTo>
                  <a:pt x="7639291" y="787078"/>
                </a:lnTo>
                <a:lnTo>
                  <a:pt x="7569843" y="1088020"/>
                </a:lnTo>
                <a:lnTo>
                  <a:pt x="7280476" y="1481559"/>
                </a:lnTo>
                <a:lnTo>
                  <a:pt x="6354501" y="1921397"/>
                </a:lnTo>
                <a:lnTo>
                  <a:pt x="5497975" y="2245488"/>
                </a:lnTo>
                <a:lnTo>
                  <a:pt x="4537276" y="2523281"/>
                </a:lnTo>
                <a:lnTo>
                  <a:pt x="3634451" y="2662177"/>
                </a:lnTo>
                <a:lnTo>
                  <a:pt x="2558005" y="2812648"/>
                </a:lnTo>
                <a:lnTo>
                  <a:pt x="1203767" y="2835797"/>
                </a:lnTo>
                <a:lnTo>
                  <a:pt x="0" y="2847372"/>
                </a:lnTo>
                <a:lnTo>
                  <a:pt x="23150" y="3831220"/>
                </a:lnTo>
                <a:close/>
              </a:path>
            </a:pathLst>
          </a:custGeom>
          <a:solidFill>
            <a:srgbClr val="F1D3BF"/>
          </a:solidFill>
          <a:ln w="6350" algn="ctr">
            <a:noFill/>
            <a:miter lim="800000"/>
            <a:headEnd/>
            <a:tailEnd/>
          </a:ln>
          <a:effectLst/>
        </p:spPr>
        <p:txBody>
          <a:bodyPr lIns="81000" tIns="0" rIns="81000" bIns="0" rtlCol="0" anchor="ctr"/>
          <a:lstStyle/>
          <a:p>
            <a:pPr algn="ctr">
              <a:spcBef>
                <a:spcPct val="0"/>
              </a:spcBef>
            </a:pPr>
            <a:endParaRPr lang="en-GB" sz="1200" noProof="1">
              <a:solidFill>
                <a:srgbClr val="00338D"/>
              </a:solidFill>
              <a:latin typeface="Arial"/>
            </a:endParaRPr>
          </a:p>
        </p:txBody>
      </p:sp>
      <p:sp>
        <p:nvSpPr>
          <p:cNvPr id="23" name="Flowchart: Delay 22"/>
          <p:cNvSpPr/>
          <p:nvPr/>
        </p:nvSpPr>
        <p:spPr bwMode="gray">
          <a:xfrm>
            <a:off x="1427037" y="4365312"/>
            <a:ext cx="5809259" cy="1872000"/>
          </a:xfrm>
          <a:prstGeom prst="flowChartDelay">
            <a:avLst/>
          </a:prstGeom>
          <a:solidFill>
            <a:srgbClr val="BFCCE3"/>
          </a:solidFill>
          <a:ln w="6350" algn="ctr">
            <a:noFill/>
            <a:miter lim="800000"/>
            <a:headEnd/>
            <a:tailEnd/>
          </a:ln>
          <a:effectLst/>
        </p:spPr>
        <p:txBody>
          <a:bodyPr lIns="81000" tIns="0" rIns="81000" bIns="0" rtlCol="0" anchor="ctr"/>
          <a:lstStyle/>
          <a:p>
            <a:pPr algn="ctr">
              <a:spcBef>
                <a:spcPct val="0"/>
              </a:spcBef>
            </a:pPr>
            <a:endParaRPr lang="en-GB" sz="1200" noProof="1">
              <a:solidFill>
                <a:srgbClr val="00338D"/>
              </a:solidFill>
              <a:latin typeface="Arial"/>
            </a:endParaRPr>
          </a:p>
        </p:txBody>
      </p:sp>
      <p:sp>
        <p:nvSpPr>
          <p:cNvPr id="6" name="Title 5"/>
          <p:cNvSpPr>
            <a:spLocks noGrp="1"/>
          </p:cNvSpPr>
          <p:nvPr>
            <p:ph type="title"/>
          </p:nvPr>
        </p:nvSpPr>
        <p:spPr/>
        <p:txBody>
          <a:bodyPr>
            <a:noAutofit/>
          </a:bodyPr>
          <a:lstStyle/>
          <a:p>
            <a:r>
              <a:rPr lang="en-GB" b="1" dirty="0">
                <a:solidFill>
                  <a:srgbClr val="F7931E"/>
                </a:solidFill>
              </a:rPr>
              <a:t>Financial statements (FS) losing “market share"</a:t>
            </a:r>
          </a:p>
        </p:txBody>
      </p:sp>
      <p:sp>
        <p:nvSpPr>
          <p:cNvPr id="7" name="Content Placeholder 4"/>
          <p:cNvSpPr txBox="1">
            <a:spLocks/>
          </p:cNvSpPr>
          <p:nvPr/>
        </p:nvSpPr>
        <p:spPr bwMode="gray">
          <a:xfrm>
            <a:off x="1371864" y="2445945"/>
            <a:ext cx="3200136" cy="910967"/>
          </a:xfrm>
          <a:prstGeom prst="rect">
            <a:avLst/>
          </a:prstGeom>
          <a:effectLst/>
        </p:spPr>
        <p:txBody>
          <a:bodyPr vert="horz" lIns="81000" tIns="0" rIns="81000" bIns="0" rtlCol="0" anchor="ctr">
            <a:noAutofit/>
          </a:bodyPr>
          <a:lstStyle/>
          <a:p>
            <a:pPr algn="ctr" defTabSz="685800">
              <a:spcBef>
                <a:spcPts val="750"/>
              </a:spcBef>
              <a:defRPr/>
            </a:pPr>
            <a:r>
              <a:rPr lang="en-GB" sz="2800" b="1" dirty="0" smtClean="0">
                <a:solidFill>
                  <a:srgbClr val="747678"/>
                </a:solidFill>
                <a:latin typeface="Arial"/>
                <a:cs typeface="Arial" pitchFamily="34" charset="0"/>
              </a:rPr>
              <a:t>Decision-making</a:t>
            </a:r>
            <a:br>
              <a:rPr lang="en-GB" sz="2800" b="1" dirty="0" smtClean="0">
                <a:solidFill>
                  <a:srgbClr val="747678"/>
                </a:solidFill>
                <a:latin typeface="Arial"/>
                <a:cs typeface="Arial" pitchFamily="34" charset="0"/>
              </a:rPr>
            </a:br>
            <a:r>
              <a:rPr lang="en-GB" sz="2800" b="1" dirty="0" smtClean="0">
                <a:solidFill>
                  <a:srgbClr val="747678"/>
                </a:solidFill>
                <a:latin typeface="Arial"/>
                <a:cs typeface="Arial" pitchFamily="34" charset="0"/>
              </a:rPr>
              <a:t>information </a:t>
            </a:r>
            <a:endParaRPr lang="en-GB" sz="2800" b="1" dirty="0">
              <a:solidFill>
                <a:srgbClr val="747678"/>
              </a:solidFill>
              <a:latin typeface="Arial"/>
              <a:cs typeface="Arial" pitchFamily="34" charset="0"/>
            </a:endParaRPr>
          </a:p>
        </p:txBody>
      </p:sp>
      <p:sp>
        <p:nvSpPr>
          <p:cNvPr id="8" name="Content Placeholder 4"/>
          <p:cNvSpPr txBox="1">
            <a:spLocks/>
          </p:cNvSpPr>
          <p:nvPr/>
        </p:nvSpPr>
        <p:spPr bwMode="gray">
          <a:xfrm>
            <a:off x="4774061" y="3789040"/>
            <a:ext cx="2376444" cy="360000"/>
          </a:xfrm>
          <a:prstGeom prst="rect">
            <a:avLst/>
          </a:prstGeom>
          <a:noFill/>
          <a:effectLst/>
        </p:spPr>
        <p:txBody>
          <a:bodyPr vert="horz" lIns="81000" tIns="0" rIns="81000" bIns="0" rtlCol="0" anchor="ctr">
            <a:noAutofit/>
          </a:bodyPr>
          <a:lstStyle/>
          <a:p>
            <a:pPr algn="ctr" defTabSz="685800">
              <a:spcBef>
                <a:spcPts val="750"/>
              </a:spcBef>
              <a:defRPr/>
            </a:pPr>
            <a:r>
              <a:rPr lang="en-GB" sz="2400" b="1" dirty="0">
                <a:solidFill>
                  <a:srgbClr val="C84E00"/>
                </a:solidFill>
                <a:latin typeface="Arial"/>
                <a:cs typeface="Arial" pitchFamily="34" charset="0"/>
              </a:rPr>
              <a:t>Other </a:t>
            </a:r>
            <a:r>
              <a:rPr lang="en-GB" sz="2400" b="1" dirty="0" smtClean="0">
                <a:solidFill>
                  <a:srgbClr val="C84E00"/>
                </a:solidFill>
                <a:latin typeface="Arial"/>
                <a:cs typeface="Arial" pitchFamily="34" charset="0"/>
              </a:rPr>
              <a:t>sources</a:t>
            </a:r>
            <a:endParaRPr lang="en-GB" sz="2400" b="1" dirty="0">
              <a:solidFill>
                <a:srgbClr val="C84E00"/>
              </a:solidFill>
              <a:latin typeface="Arial"/>
              <a:cs typeface="Arial" pitchFamily="34" charset="0"/>
            </a:endParaRPr>
          </a:p>
        </p:txBody>
      </p:sp>
      <p:sp>
        <p:nvSpPr>
          <p:cNvPr id="9" name="Content Placeholder 4"/>
          <p:cNvSpPr txBox="1">
            <a:spLocks/>
          </p:cNvSpPr>
          <p:nvPr/>
        </p:nvSpPr>
        <p:spPr bwMode="gray">
          <a:xfrm>
            <a:off x="2188054" y="4583911"/>
            <a:ext cx="3896114" cy="360000"/>
          </a:xfrm>
          <a:prstGeom prst="rect">
            <a:avLst/>
          </a:prstGeom>
          <a:effectLst/>
        </p:spPr>
        <p:txBody>
          <a:bodyPr vert="horz" lIns="81000" tIns="0" rIns="81000" bIns="0" rtlCol="0" anchor="ctr">
            <a:noAutofit/>
          </a:bodyPr>
          <a:lstStyle/>
          <a:p>
            <a:pPr algn="ctr" defTabSz="685800">
              <a:spcBef>
                <a:spcPts val="750"/>
              </a:spcBef>
              <a:defRPr/>
            </a:pPr>
            <a:r>
              <a:rPr lang="en-GB" sz="2800" b="1" dirty="0">
                <a:solidFill>
                  <a:srgbClr val="00338D"/>
                </a:solidFill>
                <a:latin typeface="Arial"/>
                <a:cs typeface="Arial" pitchFamily="34" charset="0"/>
              </a:rPr>
              <a:t>Financial statements</a:t>
            </a:r>
          </a:p>
        </p:txBody>
      </p:sp>
      <p:cxnSp>
        <p:nvCxnSpPr>
          <p:cNvPr id="16" name="Straight Connector 15"/>
          <p:cNvCxnSpPr/>
          <p:nvPr/>
        </p:nvCxnSpPr>
        <p:spPr>
          <a:xfrm>
            <a:off x="1425869" y="1124744"/>
            <a:ext cx="5724636" cy="0"/>
          </a:xfrm>
          <a:prstGeom prst="line">
            <a:avLst/>
          </a:prstGeom>
          <a:ln w="38100">
            <a:solidFill>
              <a:srgbClr val="747678"/>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4" name="Rectangle 23"/>
          <p:cNvSpPr/>
          <p:nvPr/>
        </p:nvSpPr>
        <p:spPr bwMode="gray">
          <a:xfrm>
            <a:off x="1403648" y="5253203"/>
            <a:ext cx="6048672" cy="1080120"/>
          </a:xfrm>
          <a:prstGeom prst="rect">
            <a:avLst/>
          </a:prstGeom>
          <a:solidFill>
            <a:schemeClr val="bg1"/>
          </a:solidFill>
          <a:ln w="6350" algn="ctr">
            <a:noFill/>
            <a:miter lim="800000"/>
            <a:headEnd/>
            <a:tailEnd/>
          </a:ln>
          <a:effectLst/>
        </p:spPr>
        <p:txBody>
          <a:bodyPr lIns="81000" tIns="0" rIns="81000" bIns="0" rtlCol="0" anchor="ctr"/>
          <a:lstStyle/>
          <a:p>
            <a:pPr algn="ctr">
              <a:spcBef>
                <a:spcPct val="0"/>
              </a:spcBef>
            </a:pPr>
            <a:endParaRPr lang="en-GB" sz="1200" noProof="1">
              <a:solidFill>
                <a:srgbClr val="00338D"/>
              </a:solidFill>
              <a:latin typeface="Arial"/>
            </a:endParaRPr>
          </a:p>
        </p:txBody>
      </p:sp>
      <p:sp>
        <p:nvSpPr>
          <p:cNvPr id="10" name="Content Placeholder 4"/>
          <p:cNvSpPr txBox="1">
            <a:spLocks/>
          </p:cNvSpPr>
          <p:nvPr/>
        </p:nvSpPr>
        <p:spPr bwMode="gray">
          <a:xfrm>
            <a:off x="1187624" y="5445224"/>
            <a:ext cx="810000" cy="360000"/>
          </a:xfrm>
          <a:prstGeom prst="rect">
            <a:avLst/>
          </a:prstGeom>
          <a:effectLst/>
        </p:spPr>
        <p:txBody>
          <a:bodyPr vert="horz" lIns="81000" tIns="0" rIns="81000" bIns="0" rtlCol="0" anchor="ctr">
            <a:noAutofit/>
          </a:bodyPr>
          <a:lstStyle/>
          <a:p>
            <a:pPr algn="ctr" defTabSz="685800">
              <a:spcBef>
                <a:spcPts val="750"/>
              </a:spcBef>
              <a:defRPr/>
            </a:pPr>
            <a:r>
              <a:rPr lang="en-GB" sz="1200" b="1" dirty="0" smtClean="0">
                <a:solidFill>
                  <a:srgbClr val="00338D"/>
                </a:solidFill>
                <a:latin typeface="Arial"/>
                <a:cs typeface="Arial" pitchFamily="34" charset="0"/>
              </a:rPr>
              <a:t>1950</a:t>
            </a:r>
            <a:endParaRPr lang="en-GB" sz="1200" b="1" dirty="0">
              <a:solidFill>
                <a:srgbClr val="00338D"/>
              </a:solidFill>
              <a:latin typeface="Arial"/>
              <a:cs typeface="Arial" pitchFamily="34" charset="0"/>
            </a:endParaRPr>
          </a:p>
        </p:txBody>
      </p:sp>
      <p:sp>
        <p:nvSpPr>
          <p:cNvPr id="11" name="Content Placeholder 4"/>
          <p:cNvSpPr txBox="1">
            <a:spLocks/>
          </p:cNvSpPr>
          <p:nvPr/>
        </p:nvSpPr>
        <p:spPr bwMode="gray">
          <a:xfrm>
            <a:off x="3964061" y="5445224"/>
            <a:ext cx="810000" cy="360000"/>
          </a:xfrm>
          <a:prstGeom prst="rect">
            <a:avLst/>
          </a:prstGeom>
          <a:effectLst/>
        </p:spPr>
        <p:txBody>
          <a:bodyPr vert="horz" lIns="81000" tIns="0" rIns="81000" bIns="0" rtlCol="0" anchor="ctr">
            <a:noAutofit/>
          </a:bodyPr>
          <a:lstStyle/>
          <a:p>
            <a:pPr algn="ctr" defTabSz="685800">
              <a:spcBef>
                <a:spcPts val="750"/>
              </a:spcBef>
              <a:defRPr/>
            </a:pPr>
            <a:r>
              <a:rPr lang="en-GB" sz="1200" b="1" dirty="0">
                <a:solidFill>
                  <a:srgbClr val="00338D"/>
                </a:solidFill>
                <a:latin typeface="Arial"/>
                <a:cs typeface="Arial" pitchFamily="34" charset="0"/>
              </a:rPr>
              <a:t>Year</a:t>
            </a:r>
          </a:p>
        </p:txBody>
      </p:sp>
      <p:sp>
        <p:nvSpPr>
          <p:cNvPr id="12" name="Content Placeholder 4"/>
          <p:cNvSpPr txBox="1">
            <a:spLocks/>
          </p:cNvSpPr>
          <p:nvPr/>
        </p:nvSpPr>
        <p:spPr bwMode="gray">
          <a:xfrm>
            <a:off x="6579630" y="5445224"/>
            <a:ext cx="810000" cy="360000"/>
          </a:xfrm>
          <a:prstGeom prst="rect">
            <a:avLst/>
          </a:prstGeom>
          <a:effectLst/>
        </p:spPr>
        <p:txBody>
          <a:bodyPr vert="horz" lIns="81000" tIns="0" rIns="81000" bIns="0" rtlCol="0" anchor="ctr">
            <a:noAutofit/>
          </a:bodyPr>
          <a:lstStyle/>
          <a:p>
            <a:pPr algn="ctr" defTabSz="685800">
              <a:spcBef>
                <a:spcPts val="750"/>
              </a:spcBef>
              <a:defRPr/>
            </a:pPr>
            <a:r>
              <a:rPr lang="en-GB" sz="1200" b="1" dirty="0" smtClean="0">
                <a:solidFill>
                  <a:srgbClr val="00338D"/>
                </a:solidFill>
                <a:latin typeface="Arial"/>
                <a:cs typeface="Arial" pitchFamily="34" charset="0"/>
              </a:rPr>
              <a:t>2016</a:t>
            </a:r>
            <a:endParaRPr lang="en-GB" sz="1200" b="1" dirty="0">
              <a:solidFill>
                <a:srgbClr val="00338D"/>
              </a:solidFill>
              <a:latin typeface="Arial"/>
              <a:cs typeface="Arial" pitchFamily="34" charset="0"/>
            </a:endParaRPr>
          </a:p>
        </p:txBody>
      </p:sp>
      <p:cxnSp>
        <p:nvCxnSpPr>
          <p:cNvPr id="14" name="Straight Connector 13"/>
          <p:cNvCxnSpPr/>
          <p:nvPr/>
        </p:nvCxnSpPr>
        <p:spPr>
          <a:xfrm>
            <a:off x="1425869" y="5373216"/>
            <a:ext cx="5724636" cy="0"/>
          </a:xfrm>
          <a:prstGeom prst="line">
            <a:avLst/>
          </a:prstGeom>
          <a:ln w="38100">
            <a:solidFill>
              <a:srgbClr val="747678"/>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367644" y="6165304"/>
            <a:ext cx="5724636" cy="0"/>
          </a:xfrm>
          <a:prstGeom prst="line">
            <a:avLst/>
          </a:prstGeom>
          <a:ln w="38100">
            <a:solidFill>
              <a:srgbClr val="747678"/>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37" name="Rectangle 36"/>
          <p:cNvSpPr/>
          <p:nvPr/>
        </p:nvSpPr>
        <p:spPr bwMode="gray">
          <a:xfrm>
            <a:off x="7445535" y="4389107"/>
            <a:ext cx="1733963" cy="1300056"/>
          </a:xfrm>
          <a:prstGeom prst="rect">
            <a:avLst/>
          </a:prstGeom>
          <a:noFill/>
          <a:ln w="6350" algn="ctr">
            <a:noFill/>
            <a:miter lim="800000"/>
            <a:headEnd/>
            <a:tailEnd/>
          </a:ln>
          <a:effectLst/>
        </p:spPr>
        <p:txBody>
          <a:bodyPr lIns="81000" tIns="0" rIns="81000" bIns="0" rtlCol="0" anchor="ctr"/>
          <a:lstStyle/>
          <a:p>
            <a:pPr algn="ctr">
              <a:spcBef>
                <a:spcPct val="0"/>
              </a:spcBef>
            </a:pPr>
            <a:r>
              <a:rPr lang="en-GB" sz="2400" noProof="1">
                <a:solidFill>
                  <a:srgbClr val="00338D"/>
                </a:solidFill>
                <a:latin typeface="Arial"/>
              </a:rPr>
              <a:t>Structured</a:t>
            </a:r>
          </a:p>
        </p:txBody>
      </p:sp>
      <p:sp>
        <p:nvSpPr>
          <p:cNvPr id="17" name="Rectangle 16"/>
          <p:cNvSpPr/>
          <p:nvPr/>
        </p:nvSpPr>
        <p:spPr>
          <a:xfrm>
            <a:off x="6711362" y="4763911"/>
            <a:ext cx="524934" cy="496711"/>
          </a:xfrm>
          <a:prstGeom prst="rect">
            <a:avLst/>
          </a:prstGeom>
          <a:solidFill>
            <a:srgbClr val="BFC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Right Brace 1"/>
          <p:cNvSpPr/>
          <p:nvPr/>
        </p:nvSpPr>
        <p:spPr>
          <a:xfrm>
            <a:off x="7337535" y="1117914"/>
            <a:ext cx="108000" cy="3645996"/>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 name="Right Brace 2"/>
          <p:cNvSpPr/>
          <p:nvPr/>
        </p:nvSpPr>
        <p:spPr>
          <a:xfrm>
            <a:off x="7330537" y="4824627"/>
            <a:ext cx="108000" cy="428576"/>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Rectangle 19"/>
          <p:cNvSpPr/>
          <p:nvPr/>
        </p:nvSpPr>
        <p:spPr bwMode="gray">
          <a:xfrm>
            <a:off x="7337535" y="2276872"/>
            <a:ext cx="1841963" cy="1300056"/>
          </a:xfrm>
          <a:prstGeom prst="rect">
            <a:avLst/>
          </a:prstGeom>
          <a:noFill/>
          <a:ln w="6350" algn="ctr">
            <a:noFill/>
            <a:miter lim="800000"/>
            <a:headEnd/>
            <a:tailEnd/>
          </a:ln>
          <a:effectLst/>
        </p:spPr>
        <p:txBody>
          <a:bodyPr lIns="81000" tIns="0" rIns="81000" bIns="0" rtlCol="0" anchor="ctr"/>
          <a:lstStyle/>
          <a:p>
            <a:pPr algn="ctr">
              <a:spcBef>
                <a:spcPct val="0"/>
              </a:spcBef>
            </a:pPr>
            <a:r>
              <a:rPr lang="en-GB" sz="2200" noProof="1" smtClean="0">
                <a:solidFill>
                  <a:srgbClr val="00338D"/>
                </a:solidFill>
                <a:latin typeface="Arial"/>
              </a:rPr>
              <a:t>Unstructured</a:t>
            </a:r>
          </a:p>
        </p:txBody>
      </p:sp>
      <p:sp>
        <p:nvSpPr>
          <p:cNvPr id="4" name="Slide Number Placeholder 3"/>
          <p:cNvSpPr>
            <a:spLocks noGrp="1"/>
          </p:cNvSpPr>
          <p:nvPr>
            <p:ph type="sldNum" sz="quarter" idx="12"/>
          </p:nvPr>
        </p:nvSpPr>
        <p:spPr/>
        <p:txBody>
          <a:bodyPr/>
          <a:lstStyle/>
          <a:p>
            <a:fld id="{0DF74D16-A0F2-44D1-AEE1-E7B8F2353DB5}" type="slidenum">
              <a:rPr lang="en-GB" smtClean="0"/>
              <a:pPr/>
              <a:t>3</a:t>
            </a:fld>
            <a:endParaRPr lang="en-GB" dirty="0"/>
          </a:p>
        </p:txBody>
      </p:sp>
    </p:spTree>
    <p:extLst>
      <p:ext uri="{BB962C8B-B14F-4D97-AF65-F5344CB8AC3E}">
        <p14:creationId xmlns:p14="http://schemas.microsoft.com/office/powerpoint/2010/main" val="37703293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Growing </a:t>
            </a:r>
            <a:r>
              <a:rPr lang="en-US" altLang="en-US" dirty="0" smtClean="0"/>
              <a:t>audience</a:t>
            </a:r>
            <a:endParaRPr lang="de-DE" dirty="0"/>
          </a:p>
        </p:txBody>
      </p:sp>
      <p:sp>
        <p:nvSpPr>
          <p:cNvPr id="3" name="Content Placeholder 2"/>
          <p:cNvSpPr>
            <a:spLocks noGrp="1"/>
          </p:cNvSpPr>
          <p:nvPr>
            <p:ph idx="1"/>
          </p:nvPr>
        </p:nvSpPr>
        <p:spPr>
          <a:xfrm>
            <a:off x="467544" y="980728"/>
            <a:ext cx="8229600" cy="5319428"/>
          </a:xfrm>
        </p:spPr>
        <p:txBody>
          <a:bodyPr>
            <a:normAutofit/>
          </a:bodyPr>
          <a:lstStyle/>
          <a:p>
            <a:pPr>
              <a:spcBef>
                <a:spcPts val="300"/>
              </a:spcBef>
              <a:spcAft>
                <a:spcPts val="300"/>
              </a:spcAft>
            </a:pPr>
            <a:r>
              <a:rPr lang="en-GB" dirty="0" smtClean="0"/>
              <a:t>Accountability </a:t>
            </a:r>
            <a:r>
              <a:rPr lang="en-GB" dirty="0"/>
              <a:t>to a wider</a:t>
            </a:r>
            <a:r>
              <a:rPr lang="en-GB" dirty="0">
                <a:solidFill>
                  <a:schemeClr val="bg2">
                    <a:lumMod val="75000"/>
                  </a:schemeClr>
                </a:solidFill>
              </a:rPr>
              <a:t> </a:t>
            </a:r>
            <a:r>
              <a:rPr lang="en-GB" dirty="0"/>
              <a:t>group</a:t>
            </a:r>
            <a:r>
              <a:rPr lang="en-GB" dirty="0">
                <a:solidFill>
                  <a:schemeClr val="bg2">
                    <a:lumMod val="75000"/>
                  </a:schemeClr>
                </a:solidFill>
              </a:rPr>
              <a:t> </a:t>
            </a:r>
            <a:r>
              <a:rPr lang="en-GB" dirty="0"/>
              <a:t>of</a:t>
            </a:r>
            <a:r>
              <a:rPr lang="en-GB" dirty="0">
                <a:solidFill>
                  <a:schemeClr val="bg2">
                    <a:lumMod val="75000"/>
                  </a:schemeClr>
                </a:solidFill>
              </a:rPr>
              <a:t> </a:t>
            </a:r>
            <a:r>
              <a:rPr lang="en-GB" dirty="0"/>
              <a:t>stakeholders</a:t>
            </a:r>
            <a:endParaRPr lang="en-US" altLang="en-US" dirty="0"/>
          </a:p>
          <a:p>
            <a:pPr>
              <a:spcBef>
                <a:spcPts val="300"/>
              </a:spcBef>
              <a:spcAft>
                <a:spcPts val="300"/>
              </a:spcAft>
            </a:pPr>
            <a:r>
              <a:rPr lang="en-GB" dirty="0" smtClean="0"/>
              <a:t>Multiple reports not </a:t>
            </a:r>
            <a:r>
              <a:rPr lang="en-GB" dirty="0"/>
              <a:t>sustainable</a:t>
            </a:r>
          </a:p>
          <a:p>
            <a:pPr>
              <a:spcBef>
                <a:spcPts val="300"/>
              </a:spcBef>
              <a:spcAft>
                <a:spcPts val="300"/>
              </a:spcAft>
            </a:pPr>
            <a:r>
              <a:rPr lang="en-GB" dirty="0"/>
              <a:t>Two way </a:t>
            </a:r>
            <a:r>
              <a:rPr lang="en-GB" dirty="0" smtClean="0"/>
              <a:t>communication</a:t>
            </a:r>
            <a:endParaRPr lang="en-GB" dirty="0"/>
          </a:p>
          <a:p>
            <a:pPr>
              <a:spcBef>
                <a:spcPts val="300"/>
              </a:spcBef>
              <a:spcAft>
                <a:spcPts val="300"/>
              </a:spcAft>
            </a:pPr>
            <a:endParaRPr lang="de-DE" dirty="0" smtClean="0"/>
          </a:p>
          <a:p>
            <a:pPr>
              <a:spcBef>
                <a:spcPts val="300"/>
              </a:spcBef>
              <a:spcAft>
                <a:spcPts val="300"/>
              </a:spcAft>
            </a:pPr>
            <a:endParaRPr lang="de-DE" dirty="0"/>
          </a:p>
        </p:txBody>
      </p:sp>
      <p:sp>
        <p:nvSpPr>
          <p:cNvPr id="4" name="Slide Number Placeholder 3"/>
          <p:cNvSpPr>
            <a:spLocks noGrp="1"/>
          </p:cNvSpPr>
          <p:nvPr>
            <p:ph type="sldNum" sz="quarter" idx="12"/>
          </p:nvPr>
        </p:nvSpPr>
        <p:spPr/>
        <p:txBody>
          <a:bodyPr/>
          <a:lstStyle/>
          <a:p>
            <a:pPr algn="r"/>
            <a:fld id="{0DF74D16-A0F2-44D1-AEE1-E7B8F2353DB5}" type="slidenum">
              <a:rPr lang="en-GB" smtClean="0"/>
              <a:pPr algn="r"/>
              <a:t>4</a:t>
            </a:fld>
            <a:endParaRPr lang="en-GB" dirty="0"/>
          </a:p>
        </p:txBody>
      </p:sp>
      <p:grpSp>
        <p:nvGrpSpPr>
          <p:cNvPr id="6" name="Group 5"/>
          <p:cNvGrpSpPr/>
          <p:nvPr/>
        </p:nvGrpSpPr>
        <p:grpSpPr>
          <a:xfrm>
            <a:off x="503112" y="3467167"/>
            <a:ext cx="8352928" cy="2734579"/>
            <a:chOff x="611560" y="2193707"/>
            <a:chExt cx="8208912" cy="2311189"/>
          </a:xfrm>
        </p:grpSpPr>
        <p:sp>
          <p:nvSpPr>
            <p:cNvPr id="5" name="Rounded Rectangle 4"/>
            <p:cNvSpPr/>
            <p:nvPr/>
          </p:nvSpPr>
          <p:spPr>
            <a:xfrm>
              <a:off x="3419872" y="3075806"/>
              <a:ext cx="1800200" cy="486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ounded Rectangle 7"/>
            <p:cNvSpPr/>
            <p:nvPr/>
          </p:nvSpPr>
          <p:spPr>
            <a:xfrm>
              <a:off x="611560" y="3075806"/>
              <a:ext cx="1800200" cy="486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p:nvSpPr>
          <p:spPr>
            <a:xfrm>
              <a:off x="755576" y="3079447"/>
              <a:ext cx="1368152" cy="540059"/>
            </a:xfrm>
            <a:prstGeom prst="rect">
              <a:avLst/>
            </a:prstGeom>
            <a:noFill/>
          </p:spPr>
          <p:txBody>
            <a:bodyPr wrap="square" rtlCol="0">
              <a:normAutofit lnSpcReduction="10000"/>
            </a:bodyPr>
            <a:lstStyle/>
            <a:p>
              <a:pPr algn="ctr"/>
              <a:r>
                <a:rPr lang="en-GB" b="1" dirty="0" smtClean="0">
                  <a:solidFill>
                    <a:schemeClr val="tx2"/>
                  </a:solidFill>
                  <a:latin typeface="Arial" panose="020B0604020202020204" pitchFamily="34" charset="0"/>
                  <a:cs typeface="Arial" panose="020B0604020202020204" pitchFamily="34" charset="0"/>
                </a:rPr>
                <a:t>Growing access</a:t>
              </a:r>
              <a:endParaRPr lang="en-GB" b="1" dirty="0">
                <a:solidFill>
                  <a:schemeClr val="tx2"/>
                </a:solidFill>
                <a:latin typeface="Arial" panose="020B0604020202020204" pitchFamily="34" charset="0"/>
                <a:cs typeface="Arial" panose="020B0604020202020204" pitchFamily="34" charset="0"/>
              </a:endParaRPr>
            </a:p>
          </p:txBody>
        </p:sp>
        <p:sp>
          <p:nvSpPr>
            <p:cNvPr id="10" name="TextBox 9"/>
            <p:cNvSpPr txBox="1"/>
            <p:nvPr/>
          </p:nvSpPr>
          <p:spPr>
            <a:xfrm>
              <a:off x="3645758" y="3087091"/>
              <a:ext cx="1368152" cy="540059"/>
            </a:xfrm>
            <a:prstGeom prst="rect">
              <a:avLst/>
            </a:prstGeom>
            <a:noFill/>
          </p:spPr>
          <p:txBody>
            <a:bodyPr wrap="square" rtlCol="0">
              <a:normAutofit lnSpcReduction="10000"/>
            </a:bodyPr>
            <a:lstStyle/>
            <a:p>
              <a:pPr algn="ctr"/>
              <a:r>
                <a:rPr lang="en-GB" b="1" dirty="0" smtClean="0">
                  <a:solidFill>
                    <a:schemeClr val="tx2"/>
                  </a:solidFill>
                  <a:latin typeface="Arial" panose="020B0604020202020204" pitchFamily="34" charset="0"/>
                  <a:cs typeface="Arial" panose="020B0604020202020204" pitchFamily="34" charset="0"/>
                </a:rPr>
                <a:t>Growing interest</a:t>
              </a:r>
              <a:endParaRPr lang="en-GB" b="1" dirty="0">
                <a:solidFill>
                  <a:schemeClr val="tx2"/>
                </a:solidFill>
                <a:latin typeface="Arial" panose="020B0604020202020204" pitchFamily="34" charset="0"/>
                <a:cs typeface="Arial" panose="020B0604020202020204" pitchFamily="34" charset="0"/>
              </a:endParaRPr>
            </a:p>
          </p:txBody>
        </p:sp>
        <p:sp>
          <p:nvSpPr>
            <p:cNvPr id="11" name="Curved Up Arrow 10"/>
            <p:cNvSpPr/>
            <p:nvPr/>
          </p:nvSpPr>
          <p:spPr>
            <a:xfrm>
              <a:off x="1619672" y="3615866"/>
              <a:ext cx="3024336" cy="756084"/>
            </a:xfrm>
            <a:prstGeom prst="curvedUpArrow">
              <a:avLst/>
            </a:prstGeom>
            <a:solidFill>
              <a:schemeClr val="accent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 name="Curved Up Arrow 12"/>
            <p:cNvSpPr/>
            <p:nvPr/>
          </p:nvSpPr>
          <p:spPr>
            <a:xfrm rot="10800000">
              <a:off x="1534756" y="2193707"/>
              <a:ext cx="3109252" cy="810090"/>
            </a:xfrm>
            <a:prstGeom prst="curvedUpArrow">
              <a:avLst/>
            </a:prstGeom>
            <a:solidFill>
              <a:schemeClr val="accent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TextBox 13"/>
            <p:cNvSpPr txBox="1"/>
            <p:nvPr/>
          </p:nvSpPr>
          <p:spPr>
            <a:xfrm>
              <a:off x="2411760" y="2346434"/>
              <a:ext cx="1512168" cy="603883"/>
            </a:xfrm>
            <a:prstGeom prst="rect">
              <a:avLst/>
            </a:prstGeom>
            <a:noFill/>
          </p:spPr>
          <p:txBody>
            <a:bodyPr wrap="square" rtlCol="0">
              <a:spAutoFit/>
            </a:bodyPr>
            <a:lstStyle/>
            <a:p>
              <a:r>
                <a:rPr lang="en-GB" b="1" dirty="0" smtClean="0">
                  <a:solidFill>
                    <a:schemeClr val="accent1"/>
                  </a:solidFill>
                  <a:latin typeface="Arial" panose="020B0604020202020204" pitchFamily="34" charset="0"/>
                  <a:cs typeface="Arial" panose="020B0604020202020204" pitchFamily="34" charset="0"/>
                </a:rPr>
                <a:t>Technology</a:t>
              </a:r>
              <a:endParaRPr lang="en-GB" b="1" dirty="0">
                <a:solidFill>
                  <a:schemeClr val="accent1"/>
                </a:solidFill>
                <a:latin typeface="Arial" panose="020B0604020202020204" pitchFamily="34" charset="0"/>
                <a:cs typeface="Arial" panose="020B0604020202020204" pitchFamily="34" charset="0"/>
              </a:endParaRPr>
            </a:p>
          </p:txBody>
        </p:sp>
        <p:sp>
          <p:nvSpPr>
            <p:cNvPr id="15" name="TextBox 14"/>
            <p:cNvSpPr txBox="1"/>
            <p:nvPr/>
          </p:nvSpPr>
          <p:spPr>
            <a:xfrm>
              <a:off x="2339752" y="3901013"/>
              <a:ext cx="1467512" cy="603883"/>
            </a:xfrm>
            <a:prstGeom prst="rect">
              <a:avLst/>
            </a:prstGeom>
            <a:noFill/>
          </p:spPr>
          <p:txBody>
            <a:bodyPr wrap="square" rtlCol="0">
              <a:spAutoFit/>
            </a:bodyPr>
            <a:lstStyle/>
            <a:p>
              <a:r>
                <a:rPr lang="en-GB" b="1" dirty="0" smtClean="0">
                  <a:solidFill>
                    <a:schemeClr val="accent1"/>
                  </a:solidFill>
                  <a:latin typeface="Arial" panose="020B0604020202020204" pitchFamily="34" charset="0"/>
                  <a:cs typeface="Arial" panose="020B0604020202020204" pitchFamily="34" charset="0"/>
                </a:rPr>
                <a:t>Technology</a:t>
              </a:r>
              <a:endParaRPr lang="en-GB" b="1" dirty="0">
                <a:solidFill>
                  <a:schemeClr val="accent1"/>
                </a:solidFill>
                <a:latin typeface="Arial" panose="020B0604020202020204" pitchFamily="34" charset="0"/>
                <a:cs typeface="Arial" panose="020B0604020202020204" pitchFamily="34" charset="0"/>
              </a:endParaRPr>
            </a:p>
          </p:txBody>
        </p:sp>
        <p:sp>
          <p:nvSpPr>
            <p:cNvPr id="16" name="Striped Right Arrow 15"/>
            <p:cNvSpPr/>
            <p:nvPr/>
          </p:nvSpPr>
          <p:spPr>
            <a:xfrm>
              <a:off x="5364088" y="3167645"/>
              <a:ext cx="1512168" cy="268201"/>
            </a:xfrm>
            <a:prstGeom prst="stripedRightArrow">
              <a:avLst>
                <a:gd name="adj1" fmla="val 62825"/>
                <a:gd name="adj2" fmla="val 71375"/>
              </a:avLst>
            </a:prstGeom>
            <a:solidFill>
              <a:schemeClr val="accent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ounded Rectangle 16"/>
            <p:cNvSpPr/>
            <p:nvPr/>
          </p:nvSpPr>
          <p:spPr>
            <a:xfrm>
              <a:off x="7020272" y="3093808"/>
              <a:ext cx="1800200" cy="486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p:cNvSpPr txBox="1"/>
            <p:nvPr/>
          </p:nvSpPr>
          <p:spPr>
            <a:xfrm>
              <a:off x="7341827" y="3095969"/>
              <a:ext cx="1203448" cy="540059"/>
            </a:xfrm>
            <a:prstGeom prst="rect">
              <a:avLst/>
            </a:prstGeom>
            <a:noFill/>
          </p:spPr>
          <p:txBody>
            <a:bodyPr wrap="square" rtlCol="0">
              <a:normAutofit lnSpcReduction="10000"/>
            </a:bodyPr>
            <a:lstStyle/>
            <a:p>
              <a:pPr algn="ctr"/>
              <a:r>
                <a:rPr lang="en-GB" b="1" dirty="0" smtClean="0">
                  <a:solidFill>
                    <a:schemeClr val="tx2"/>
                  </a:solidFill>
                  <a:latin typeface="Arial" panose="020B0604020202020204" pitchFamily="34" charset="0"/>
                  <a:cs typeface="Arial" panose="020B0604020202020204" pitchFamily="34" charset="0"/>
                </a:rPr>
                <a:t>Growing audience</a:t>
              </a:r>
              <a:endParaRPr lang="en-GB" b="1" dirty="0">
                <a:solidFill>
                  <a:schemeClr val="tx2"/>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248924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smtClean="0"/>
              <a:t>Corporate information </a:t>
            </a:r>
            <a:endParaRPr lang="de-DE" dirty="0">
              <a:solidFill>
                <a:srgbClr val="C00000"/>
              </a:solidFill>
            </a:endParaRPr>
          </a:p>
        </p:txBody>
      </p:sp>
      <p:sp>
        <p:nvSpPr>
          <p:cNvPr id="3" name="Content Placeholder 2"/>
          <p:cNvSpPr>
            <a:spLocks noGrp="1"/>
          </p:cNvSpPr>
          <p:nvPr>
            <p:ph sz="half" idx="1"/>
          </p:nvPr>
        </p:nvSpPr>
        <p:spPr>
          <a:xfrm>
            <a:off x="284647" y="1708981"/>
            <a:ext cx="4038600" cy="3195808"/>
          </a:xfrm>
        </p:spPr>
        <p:txBody>
          <a:bodyPr>
            <a:noAutofit/>
          </a:bodyPr>
          <a:lstStyle/>
          <a:p>
            <a:r>
              <a:rPr lang="en-GB" sz="2800" dirty="0" smtClean="0"/>
              <a:t>More timely and less voluminous</a:t>
            </a:r>
          </a:p>
          <a:p>
            <a:r>
              <a:rPr lang="en-GB" sz="2800" dirty="0" smtClean="0"/>
              <a:t>Driven by relevance, not compliance</a:t>
            </a:r>
          </a:p>
        </p:txBody>
      </p:sp>
      <p:sp>
        <p:nvSpPr>
          <p:cNvPr id="5" name="Content Placeholder 4"/>
          <p:cNvSpPr>
            <a:spLocks noGrp="1"/>
          </p:cNvSpPr>
          <p:nvPr>
            <p:ph sz="half" idx="2"/>
          </p:nvPr>
        </p:nvSpPr>
        <p:spPr>
          <a:xfrm>
            <a:off x="5069904" y="1673352"/>
            <a:ext cx="4038600" cy="3699864"/>
          </a:xfrm>
        </p:spPr>
        <p:txBody>
          <a:bodyPr>
            <a:normAutofit/>
          </a:bodyPr>
          <a:lstStyle/>
          <a:p>
            <a:r>
              <a:rPr lang="en-GB" sz="2800" dirty="0"/>
              <a:t>Key for a complete picture</a:t>
            </a:r>
          </a:p>
          <a:p>
            <a:r>
              <a:rPr lang="en-GB" sz="2800" dirty="0"/>
              <a:t>Move towards </a:t>
            </a:r>
            <a:r>
              <a:rPr lang="en-GB" sz="2800" dirty="0" smtClean="0"/>
              <a:t>global principles-based </a:t>
            </a:r>
            <a:r>
              <a:rPr lang="en-GB" sz="2800" dirty="0"/>
              <a:t>reporting framework</a:t>
            </a:r>
          </a:p>
          <a:p>
            <a:endParaRPr lang="en-GB" dirty="0"/>
          </a:p>
        </p:txBody>
      </p:sp>
      <p:sp>
        <p:nvSpPr>
          <p:cNvPr id="4" name="Slide Number Placeholder 3"/>
          <p:cNvSpPr>
            <a:spLocks noGrp="1"/>
          </p:cNvSpPr>
          <p:nvPr>
            <p:ph type="sldNum" sz="quarter" idx="12"/>
          </p:nvPr>
        </p:nvSpPr>
        <p:spPr/>
        <p:txBody>
          <a:bodyPr/>
          <a:lstStyle/>
          <a:p>
            <a:pPr algn="r"/>
            <a:fld id="{0DF74D16-A0F2-44D1-AEE1-E7B8F2353DB5}" type="slidenum">
              <a:rPr lang="en-GB" smtClean="0"/>
              <a:pPr algn="r"/>
              <a:t>5</a:t>
            </a:fld>
            <a:endParaRPr lang="en-GB" dirty="0"/>
          </a:p>
        </p:txBody>
      </p:sp>
      <p:sp>
        <p:nvSpPr>
          <p:cNvPr id="6" name="Text Placeholder 5"/>
          <p:cNvSpPr>
            <a:spLocks noGrp="1"/>
          </p:cNvSpPr>
          <p:nvPr>
            <p:ph type="body" idx="4294967295"/>
          </p:nvPr>
        </p:nvSpPr>
        <p:spPr>
          <a:xfrm>
            <a:off x="395536" y="1124744"/>
            <a:ext cx="3932238" cy="639762"/>
          </a:xfrm>
        </p:spPr>
        <p:txBody>
          <a:bodyPr>
            <a:normAutofit lnSpcReduction="10000"/>
          </a:bodyPr>
          <a:lstStyle/>
          <a:p>
            <a:pPr marL="0" indent="0">
              <a:buNone/>
            </a:pPr>
            <a:r>
              <a:rPr lang="en-GB" sz="3600" b="1" dirty="0" smtClean="0"/>
              <a:t>Financial</a:t>
            </a:r>
            <a:endParaRPr lang="en-GB" b="1" dirty="0"/>
          </a:p>
        </p:txBody>
      </p:sp>
      <p:sp>
        <p:nvSpPr>
          <p:cNvPr id="7" name="Text Placeholder 6"/>
          <p:cNvSpPr>
            <a:spLocks noGrp="1"/>
          </p:cNvSpPr>
          <p:nvPr>
            <p:ph type="body" sz="quarter" idx="4294967295"/>
          </p:nvPr>
        </p:nvSpPr>
        <p:spPr>
          <a:xfrm>
            <a:off x="5176267" y="1124743"/>
            <a:ext cx="3932237" cy="639763"/>
          </a:xfrm>
        </p:spPr>
        <p:txBody>
          <a:bodyPr>
            <a:normAutofit lnSpcReduction="10000"/>
          </a:bodyPr>
          <a:lstStyle/>
          <a:p>
            <a:pPr marL="0" indent="0">
              <a:buNone/>
            </a:pPr>
            <a:r>
              <a:rPr lang="en-GB" sz="3600" b="1" dirty="0" smtClean="0"/>
              <a:t>Non-financial</a:t>
            </a:r>
            <a:endParaRPr lang="en-GB" b="1" dirty="0"/>
          </a:p>
        </p:txBody>
      </p:sp>
      <p:sp>
        <p:nvSpPr>
          <p:cNvPr id="10" name="Plus 9"/>
          <p:cNvSpPr/>
          <p:nvPr/>
        </p:nvSpPr>
        <p:spPr>
          <a:xfrm>
            <a:off x="3801616" y="1012985"/>
            <a:ext cx="914400" cy="914400"/>
          </a:xfrm>
          <a:prstGeom prst="mathPlu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20000"/>
                  <a:lumOff val="80000"/>
                </a:schemeClr>
              </a:solidFill>
            </a:endParaRPr>
          </a:p>
        </p:txBody>
      </p:sp>
      <p:sp>
        <p:nvSpPr>
          <p:cNvPr id="12" name="TextBox 11"/>
          <p:cNvSpPr txBox="1"/>
          <p:nvPr/>
        </p:nvSpPr>
        <p:spPr>
          <a:xfrm>
            <a:off x="1850806" y="5013176"/>
            <a:ext cx="5112568" cy="1231106"/>
          </a:xfrm>
          <a:prstGeom prst="rect">
            <a:avLst/>
          </a:prstGeom>
          <a:noFill/>
        </p:spPr>
        <p:txBody>
          <a:bodyPr wrap="square" rtlCol="0">
            <a:spAutoFit/>
          </a:bodyPr>
          <a:lstStyle/>
          <a:p>
            <a:pPr algn="ctr"/>
            <a:r>
              <a:rPr lang="en-GB" sz="2800" b="1" dirty="0">
                <a:solidFill>
                  <a:schemeClr val="tx2"/>
                </a:solidFill>
                <a:cs typeface="Arial" panose="020B0604020202020204" pitchFamily="34" charset="0"/>
              </a:rPr>
              <a:t>Connected </a:t>
            </a:r>
            <a:endParaRPr lang="en-GB" sz="2800" b="1" dirty="0" smtClean="0">
              <a:solidFill>
                <a:schemeClr val="tx2"/>
              </a:solidFill>
              <a:cs typeface="Arial" panose="020B0604020202020204" pitchFamily="34" charset="0"/>
            </a:endParaRPr>
          </a:p>
          <a:p>
            <a:pPr algn="ctr"/>
            <a:r>
              <a:rPr lang="en-GB" sz="2800" b="1" dirty="0" smtClean="0">
                <a:solidFill>
                  <a:schemeClr val="tx2"/>
                </a:solidFill>
                <a:cs typeface="Arial" panose="020B0604020202020204" pitchFamily="34" charset="0"/>
              </a:rPr>
              <a:t>Think </a:t>
            </a:r>
            <a:r>
              <a:rPr lang="en-GB" sz="2800" b="1" dirty="0">
                <a:solidFill>
                  <a:schemeClr val="tx2"/>
                </a:solidFill>
                <a:cs typeface="Arial" panose="020B0604020202020204" pitchFamily="34" charset="0"/>
              </a:rPr>
              <a:t>screen, not paper/PDF</a:t>
            </a:r>
          </a:p>
          <a:p>
            <a:endParaRPr lang="en-GB" dirty="0"/>
          </a:p>
        </p:txBody>
      </p:sp>
    </p:spTree>
    <p:extLst>
      <p:ext uri="{BB962C8B-B14F-4D97-AF65-F5344CB8AC3E}">
        <p14:creationId xmlns:p14="http://schemas.microsoft.com/office/powerpoint/2010/main" val="1233038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smtClean="0"/>
              <a:t>CORE &amp; MORE</a:t>
            </a:r>
            <a:endParaRPr lang="de-DE" dirty="0"/>
          </a:p>
        </p:txBody>
      </p:sp>
      <p:sp>
        <p:nvSpPr>
          <p:cNvPr id="5" name="Text Placeholder 4"/>
          <p:cNvSpPr>
            <a:spLocks noGrp="1"/>
          </p:cNvSpPr>
          <p:nvPr>
            <p:ph type="body" idx="1"/>
          </p:nvPr>
        </p:nvSpPr>
        <p:spPr/>
        <p:txBody>
          <a:bodyPr/>
          <a:lstStyle/>
          <a:p>
            <a:endParaRPr lang="en-GB"/>
          </a:p>
        </p:txBody>
      </p:sp>
      <p:sp>
        <p:nvSpPr>
          <p:cNvPr id="3" name="Content Placeholder 2"/>
          <p:cNvSpPr>
            <a:spLocks noGrp="1"/>
          </p:cNvSpPr>
          <p:nvPr>
            <p:ph sz="half" idx="2"/>
          </p:nvPr>
        </p:nvSpPr>
        <p:spPr/>
        <p:txBody>
          <a:bodyPr>
            <a:normAutofit/>
          </a:bodyPr>
          <a:lstStyle/>
          <a:p>
            <a:endParaRPr lang="en-GB" dirty="0" smtClean="0">
              <a:solidFill>
                <a:srgbClr val="FF0000"/>
              </a:solidFill>
            </a:endParaRPr>
          </a:p>
        </p:txBody>
      </p:sp>
      <p:sp>
        <p:nvSpPr>
          <p:cNvPr id="7" name="Content Placeholder 6"/>
          <p:cNvSpPr>
            <a:spLocks noGrp="1"/>
          </p:cNvSpPr>
          <p:nvPr>
            <p:ph sz="quarter" idx="4"/>
          </p:nvPr>
        </p:nvSpPr>
        <p:spPr>
          <a:xfrm>
            <a:off x="4644008" y="1392320"/>
            <a:ext cx="4499992" cy="4997368"/>
          </a:xfrm>
        </p:spPr>
        <p:txBody>
          <a:bodyPr>
            <a:normAutofit fontScale="92500" lnSpcReduction="10000"/>
          </a:bodyPr>
          <a:lstStyle/>
          <a:p>
            <a:r>
              <a:rPr lang="en-GB" b="1" dirty="0" smtClean="0"/>
              <a:t>One </a:t>
            </a:r>
            <a:r>
              <a:rPr lang="en-GB" b="1" dirty="0"/>
              <a:t>CORE (summary) report</a:t>
            </a:r>
          </a:p>
          <a:p>
            <a:pPr marL="182880" lvl="1">
              <a:buFont typeface="Wingdings" panose="05000000000000000000" pitchFamily="2" charset="2"/>
              <a:buChar char="§"/>
            </a:pPr>
            <a:r>
              <a:rPr lang="en-GB" sz="2800" b="1" dirty="0"/>
              <a:t>MORE </a:t>
            </a:r>
            <a:r>
              <a:rPr lang="en-GB" sz="2800" b="1" dirty="0" smtClean="0"/>
              <a:t>reports </a:t>
            </a:r>
          </a:p>
          <a:p>
            <a:pPr marL="182880" lvl="1">
              <a:buFont typeface="Wingdings" panose="05000000000000000000" pitchFamily="2" charset="2"/>
              <a:buChar char="§"/>
            </a:pPr>
            <a:r>
              <a:rPr lang="en-GB" sz="2800" dirty="0" smtClean="0"/>
              <a:t>Financial, notes, ESG, country-by country,  tax transparency, etc.</a:t>
            </a:r>
          </a:p>
          <a:p>
            <a:pPr marL="182880" lvl="1">
              <a:buFont typeface="Wingdings" panose="05000000000000000000" pitchFamily="2" charset="2"/>
              <a:buChar char="§"/>
            </a:pPr>
            <a:r>
              <a:rPr lang="en-GB" sz="2800" dirty="0" smtClean="0"/>
              <a:t>Can </a:t>
            </a:r>
            <a:r>
              <a:rPr lang="en-GB" sz="2800" dirty="0"/>
              <a:t>be accessed via drilling </a:t>
            </a:r>
            <a:r>
              <a:rPr lang="en-GB" sz="2800" dirty="0" smtClean="0"/>
              <a:t>down vertically </a:t>
            </a:r>
            <a:r>
              <a:rPr lang="en-GB" sz="2800" dirty="0"/>
              <a:t>and </a:t>
            </a:r>
            <a:r>
              <a:rPr lang="en-GB" sz="2800" dirty="0" smtClean="0"/>
              <a:t>horizontally</a:t>
            </a:r>
          </a:p>
          <a:p>
            <a:pPr marL="182880" lvl="1">
              <a:buFont typeface="Wingdings" panose="05000000000000000000" pitchFamily="2" charset="2"/>
              <a:buChar char="§"/>
            </a:pPr>
            <a:r>
              <a:rPr lang="en-GB" sz="2800" dirty="0" smtClean="0">
                <a:solidFill>
                  <a:srgbClr val="3F3F3F"/>
                </a:solidFill>
              </a:rPr>
              <a:t>Technology </a:t>
            </a:r>
            <a:r>
              <a:rPr lang="en-GB" sz="2800" dirty="0">
                <a:solidFill>
                  <a:srgbClr val="3F3F3F"/>
                </a:solidFill>
              </a:rPr>
              <a:t>is key</a:t>
            </a:r>
            <a:r>
              <a:rPr lang="en-GB" sz="2800" dirty="0" smtClean="0">
                <a:solidFill>
                  <a:srgbClr val="3F3F3F"/>
                </a:solidFill>
              </a:rPr>
              <a:t>!</a:t>
            </a:r>
          </a:p>
          <a:p>
            <a:pPr marL="182880" lvl="1">
              <a:buFont typeface="Wingdings" panose="05000000000000000000" pitchFamily="2" charset="2"/>
              <a:buChar char="§"/>
            </a:pPr>
            <a:r>
              <a:rPr lang="en-GB" sz="2800" dirty="0" smtClean="0">
                <a:solidFill>
                  <a:srgbClr val="3F3F3F"/>
                </a:solidFill>
              </a:rPr>
              <a:t>Update dynamic/periodic/</a:t>
            </a:r>
            <a:r>
              <a:rPr lang="en-GB" sz="2800" dirty="0" err="1" smtClean="0">
                <a:solidFill>
                  <a:srgbClr val="3F3F3F"/>
                </a:solidFill>
              </a:rPr>
              <a:t>adhoc</a:t>
            </a:r>
            <a:r>
              <a:rPr lang="en-GB" sz="2800" dirty="0" smtClean="0">
                <a:solidFill>
                  <a:srgbClr val="3F3F3F"/>
                </a:solidFill>
              </a:rPr>
              <a:t> elements</a:t>
            </a:r>
            <a:endParaRPr lang="en-GB" sz="2800" dirty="0" smtClean="0"/>
          </a:p>
          <a:p>
            <a:pPr marL="182880" lvl="1">
              <a:buFont typeface="Wingdings" panose="05000000000000000000" pitchFamily="2" charset="2"/>
              <a:buChar char="§"/>
            </a:pPr>
            <a:endParaRPr lang="en-GB" dirty="0" smtClean="0">
              <a:solidFill>
                <a:srgbClr val="3F3F3F"/>
              </a:solidFill>
            </a:endParaRPr>
          </a:p>
        </p:txBody>
      </p:sp>
      <p:sp>
        <p:nvSpPr>
          <p:cNvPr id="4" name="Slide Number Placeholder 3"/>
          <p:cNvSpPr>
            <a:spLocks noGrp="1"/>
          </p:cNvSpPr>
          <p:nvPr>
            <p:ph type="sldNum" sz="quarter" idx="12"/>
          </p:nvPr>
        </p:nvSpPr>
        <p:spPr/>
        <p:txBody>
          <a:bodyPr/>
          <a:lstStyle/>
          <a:p>
            <a:pPr algn="r"/>
            <a:fld id="{0DF74D16-A0F2-44D1-AEE1-E7B8F2353DB5}" type="slidenum">
              <a:rPr lang="en-GB" smtClean="0"/>
              <a:pPr algn="r"/>
              <a:t>6</a:t>
            </a:fld>
            <a:endParaRPr lang="en-GB"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318" t="2236" r="2759"/>
          <a:stretch/>
        </p:blipFill>
        <p:spPr bwMode="auto">
          <a:xfrm>
            <a:off x="22724" y="1375037"/>
            <a:ext cx="4360333" cy="4610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43747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Future of Corporate Reporting and</a:t>
            </a:r>
            <a:endParaRPr lang="de-DE" dirty="0">
              <a:solidFill>
                <a:srgbClr val="C00000"/>
              </a:solidFill>
            </a:endParaRPr>
          </a:p>
        </p:txBody>
      </p:sp>
      <p:sp>
        <p:nvSpPr>
          <p:cNvPr id="3" name="Content Placeholder 2"/>
          <p:cNvSpPr>
            <a:spLocks noGrp="1"/>
          </p:cNvSpPr>
          <p:nvPr>
            <p:ph idx="1"/>
          </p:nvPr>
        </p:nvSpPr>
        <p:spPr/>
        <p:txBody>
          <a:bodyPr>
            <a:noAutofit/>
          </a:bodyPr>
          <a:lstStyle/>
          <a:p>
            <a:pPr marL="457200" lvl="1">
              <a:buClr>
                <a:srgbClr val="F7931E"/>
              </a:buClr>
              <a:buFont typeface="Wingdings" panose="05000000000000000000" pitchFamily="2" charset="2"/>
              <a:buChar char="§"/>
            </a:pPr>
            <a:r>
              <a:rPr lang="en-GB" dirty="0"/>
              <a:t>Need for debate and experimentation</a:t>
            </a:r>
          </a:p>
          <a:p>
            <a:pPr marL="731520" lvl="2">
              <a:buClr>
                <a:schemeClr val="bg2"/>
              </a:buClr>
            </a:pPr>
            <a:r>
              <a:rPr lang="en-GB" sz="2400" dirty="0"/>
              <a:t>Is there agreement on the issues to be solved?</a:t>
            </a:r>
          </a:p>
          <a:p>
            <a:pPr marL="731520" lvl="2">
              <a:buClr>
                <a:schemeClr val="bg2"/>
              </a:buClr>
            </a:pPr>
            <a:r>
              <a:rPr lang="en-GB" sz="2400" dirty="0"/>
              <a:t>If yes, who should own the agenda?</a:t>
            </a:r>
          </a:p>
          <a:p>
            <a:pPr marL="457200" lvl="1">
              <a:buClr>
                <a:srgbClr val="F7931E"/>
              </a:buClr>
              <a:buFont typeface="Wingdings" panose="05000000000000000000" pitchFamily="2" charset="2"/>
              <a:buChar char="§"/>
            </a:pPr>
            <a:r>
              <a:rPr lang="en-GB" dirty="0"/>
              <a:t>&lt;IR&gt; is the most developed and promising initiative</a:t>
            </a:r>
          </a:p>
          <a:p>
            <a:pPr marL="457200" lvl="1">
              <a:buClr>
                <a:srgbClr val="F7931E"/>
              </a:buClr>
              <a:buFont typeface="Wingdings" panose="05000000000000000000" pitchFamily="2" charset="2"/>
              <a:buChar char="§"/>
            </a:pPr>
            <a:r>
              <a:rPr lang="en-GB" dirty="0" smtClean="0"/>
              <a:t>&lt;</a:t>
            </a:r>
            <a:r>
              <a:rPr lang="en-GB" dirty="0"/>
              <a:t>IR&gt; </a:t>
            </a:r>
            <a:r>
              <a:rPr lang="en-GB" dirty="0" smtClean="0"/>
              <a:t> could become the CORE report</a:t>
            </a:r>
          </a:p>
          <a:p>
            <a:pPr marL="457200" lvl="1">
              <a:buClr>
                <a:srgbClr val="F7931E"/>
              </a:buClr>
              <a:buFont typeface="Wingdings" panose="05000000000000000000" pitchFamily="2" charset="2"/>
              <a:buChar char="§"/>
            </a:pPr>
            <a:r>
              <a:rPr lang="en-GB" dirty="0"/>
              <a:t>FEE wants to be a constructive, but critical  partner with&lt;IR</a:t>
            </a:r>
            <a:r>
              <a:rPr lang="en-GB" dirty="0" smtClean="0"/>
              <a:t>&gt;</a:t>
            </a:r>
            <a:endParaRPr lang="en-GB" dirty="0"/>
          </a:p>
        </p:txBody>
      </p:sp>
      <p:sp>
        <p:nvSpPr>
          <p:cNvPr id="4" name="Slide Number Placeholder 3"/>
          <p:cNvSpPr>
            <a:spLocks noGrp="1"/>
          </p:cNvSpPr>
          <p:nvPr>
            <p:ph type="sldNum" sz="quarter" idx="12"/>
          </p:nvPr>
        </p:nvSpPr>
        <p:spPr/>
        <p:txBody>
          <a:bodyPr/>
          <a:lstStyle/>
          <a:p>
            <a:pPr algn="r"/>
            <a:fld id="{0DF74D16-A0F2-44D1-AEE1-E7B8F2353DB5}" type="slidenum">
              <a:rPr lang="en-GB" smtClean="0"/>
              <a:pPr algn="r"/>
              <a:t>7</a:t>
            </a:fld>
            <a:endParaRPr lang="en-GB"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97787"/>
            <a:ext cx="1152128" cy="882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1055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smtClean="0"/>
              <a:t>Policy</a:t>
            </a:r>
            <a:r>
              <a:rPr lang="en-US" altLang="en-US" dirty="0" smtClean="0">
                <a:solidFill>
                  <a:schemeClr val="tx2">
                    <a:lumMod val="75000"/>
                  </a:schemeClr>
                </a:solidFill>
              </a:rPr>
              <a:t> </a:t>
            </a:r>
            <a:r>
              <a:rPr lang="en-US" altLang="en-US" dirty="0" smtClean="0"/>
              <a:t>making and innovation</a:t>
            </a:r>
            <a:endParaRPr lang="en-GB" dirty="0"/>
          </a:p>
        </p:txBody>
      </p:sp>
      <p:sp>
        <p:nvSpPr>
          <p:cNvPr id="3" name="Content Placeholder 2"/>
          <p:cNvSpPr>
            <a:spLocks noGrp="1"/>
          </p:cNvSpPr>
          <p:nvPr>
            <p:ph idx="1"/>
          </p:nvPr>
        </p:nvSpPr>
        <p:spPr/>
        <p:txBody>
          <a:bodyPr>
            <a:noAutofit/>
          </a:bodyPr>
          <a:lstStyle/>
          <a:p>
            <a:r>
              <a:rPr lang="en-GB" dirty="0" smtClean="0"/>
              <a:t>Remove barriers to innovation</a:t>
            </a:r>
          </a:p>
          <a:p>
            <a:r>
              <a:rPr lang="en-GB" dirty="0" smtClean="0"/>
              <a:t>Allow parallel </a:t>
            </a:r>
            <a:r>
              <a:rPr lang="en-GB" dirty="0"/>
              <a:t>experimental </a:t>
            </a:r>
            <a:r>
              <a:rPr lang="en-GB" dirty="0" smtClean="0"/>
              <a:t>reporting</a:t>
            </a:r>
          </a:p>
          <a:p>
            <a:r>
              <a:rPr lang="en-GB" dirty="0" smtClean="0"/>
              <a:t>See compliance as a means to an end – added value</a:t>
            </a:r>
          </a:p>
          <a:p>
            <a:r>
              <a:rPr lang="en-GB" dirty="0" smtClean="0"/>
              <a:t>Coordinate stakeholders, policy-makers </a:t>
            </a:r>
            <a:r>
              <a:rPr lang="en-GB" dirty="0"/>
              <a:t>and standard setters </a:t>
            </a:r>
          </a:p>
        </p:txBody>
      </p:sp>
      <p:sp>
        <p:nvSpPr>
          <p:cNvPr id="4" name="Slide Number Placeholder 3"/>
          <p:cNvSpPr>
            <a:spLocks noGrp="1"/>
          </p:cNvSpPr>
          <p:nvPr>
            <p:ph type="sldNum" sz="quarter" idx="12"/>
          </p:nvPr>
        </p:nvSpPr>
        <p:spPr/>
        <p:txBody>
          <a:bodyPr/>
          <a:lstStyle/>
          <a:p>
            <a:pPr algn="r"/>
            <a:fld id="{0DF74D16-A0F2-44D1-AEE1-E7B8F2353DB5}" type="slidenum">
              <a:rPr lang="en-GB" smtClean="0"/>
              <a:pPr algn="r"/>
              <a:t>8</a:t>
            </a:fld>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2260" y="4768349"/>
            <a:ext cx="1836204" cy="1468963"/>
          </a:xfrm>
          <a:prstGeom prst="rect">
            <a:avLst/>
          </a:prstGeom>
        </p:spPr>
      </p:pic>
    </p:spTree>
    <p:extLst>
      <p:ext uri="{BB962C8B-B14F-4D97-AF65-F5344CB8AC3E}">
        <p14:creationId xmlns:p14="http://schemas.microsoft.com/office/powerpoint/2010/main" val="2496579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t="8555" b="7990"/>
          <a:stretch/>
        </p:blipFill>
        <p:spPr bwMode="auto">
          <a:xfrm>
            <a:off x="3663590" y="-243408"/>
            <a:ext cx="2392883" cy="1643459"/>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GB" dirty="0"/>
              <a:t>Join the debate</a:t>
            </a:r>
          </a:p>
        </p:txBody>
      </p:sp>
      <p:sp>
        <p:nvSpPr>
          <p:cNvPr id="3" name="Content Placeholder 2"/>
          <p:cNvSpPr>
            <a:spLocks noGrp="1"/>
          </p:cNvSpPr>
          <p:nvPr>
            <p:ph idx="1"/>
          </p:nvPr>
        </p:nvSpPr>
        <p:spPr/>
        <p:txBody>
          <a:bodyPr/>
          <a:lstStyle/>
          <a:p>
            <a:r>
              <a:rPr lang="en-GB" dirty="0"/>
              <a:t>Discussion paper </a:t>
            </a:r>
            <a:r>
              <a:rPr lang="en-GB" dirty="0">
                <a:hlinkClick r:id="rId5"/>
              </a:rPr>
              <a:t>http://bit.ly/15futurecorprep</a:t>
            </a:r>
            <a:endParaRPr lang="en-GB" dirty="0"/>
          </a:p>
          <a:p>
            <a:r>
              <a:rPr lang="en-GB" dirty="0"/>
              <a:t>FEE welcomes responses by 30 June 2016</a:t>
            </a:r>
          </a:p>
          <a:p>
            <a:r>
              <a:rPr lang="en-GB" dirty="0"/>
              <a:t>For updates, follow </a:t>
            </a:r>
            <a:r>
              <a:rPr lang="en-GB" dirty="0">
                <a:hlinkClick r:id="rId6"/>
              </a:rPr>
              <a:t>#</a:t>
            </a:r>
            <a:r>
              <a:rPr lang="en-GB" dirty="0" err="1">
                <a:hlinkClick r:id="rId6"/>
              </a:rPr>
              <a:t>FutureCorporateReporting</a:t>
            </a:r>
            <a:r>
              <a:rPr lang="en-GB" dirty="0"/>
              <a:t> </a:t>
            </a:r>
          </a:p>
          <a:p>
            <a:r>
              <a:rPr lang="en-GB" dirty="0"/>
              <a:t>Join our LinkedIn group </a:t>
            </a:r>
            <a:r>
              <a:rPr lang="en-GB" dirty="0">
                <a:hlinkClick r:id="rId7"/>
              </a:rPr>
              <a:t>https://www.linkedin.com/groups/8417453</a:t>
            </a:r>
            <a:r>
              <a:rPr lang="en-GB" dirty="0"/>
              <a:t> </a:t>
            </a:r>
          </a:p>
          <a:p>
            <a:pPr marL="0" indent="0">
              <a:buNone/>
            </a:pPr>
            <a:endParaRPr lang="en-GB" dirty="0"/>
          </a:p>
        </p:txBody>
      </p:sp>
      <p:sp>
        <p:nvSpPr>
          <p:cNvPr id="4" name="Slide Number Placeholder 3"/>
          <p:cNvSpPr>
            <a:spLocks noGrp="1"/>
          </p:cNvSpPr>
          <p:nvPr>
            <p:ph type="sldNum" sz="quarter" idx="12"/>
          </p:nvPr>
        </p:nvSpPr>
        <p:spPr/>
        <p:txBody>
          <a:bodyPr/>
          <a:lstStyle/>
          <a:p>
            <a:pPr algn="r"/>
            <a:fld id="{0DF74D16-A0F2-44D1-AEE1-E7B8F2353DB5}" type="slidenum">
              <a:rPr lang="en-GB" smtClean="0"/>
              <a:pPr algn="r"/>
              <a:t>9</a:t>
            </a:fld>
            <a:endParaRPr lang="en-GB" dirty="0"/>
          </a:p>
        </p:txBody>
      </p:sp>
    </p:spTree>
    <p:extLst>
      <p:ext uri="{BB962C8B-B14F-4D97-AF65-F5344CB8AC3E}">
        <p14:creationId xmlns:p14="http://schemas.microsoft.com/office/powerpoint/2010/main" val="1717743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EE PowerPoint template (October 2014)">
  <a:themeElements>
    <a:clrScheme name="FEE">
      <a:dk1>
        <a:srgbClr val="3F3F3F"/>
      </a:dk1>
      <a:lt1>
        <a:srgbClr val="FFFFFF"/>
      </a:lt1>
      <a:dk2>
        <a:srgbClr val="F7921E"/>
      </a:dk2>
      <a:lt2>
        <a:srgbClr val="24408F"/>
      </a:lt2>
      <a:accent1>
        <a:srgbClr val="24408F"/>
      </a:accent1>
      <a:accent2>
        <a:srgbClr val="F7921E"/>
      </a:accent2>
      <a:accent3>
        <a:srgbClr val="7691DC"/>
      </a:accent3>
      <a:accent4>
        <a:srgbClr val="24408F"/>
      </a:accent4>
      <a:accent5>
        <a:srgbClr val="F7921E"/>
      </a:accent5>
      <a:accent6>
        <a:srgbClr val="7691DC"/>
      </a:accent6>
      <a:hlink>
        <a:srgbClr val="24408F"/>
      </a:hlink>
      <a:folHlink>
        <a:srgbClr val="7691DC"/>
      </a:folHlink>
    </a:clrScheme>
    <a:fontScheme name="Calibri Light">
      <a:majorFont>
        <a:latin typeface="Calibri Light"/>
        <a:ea typeface=""/>
        <a:cs typeface=""/>
      </a:majorFont>
      <a:minorFont>
        <a:latin typeface="Calibri Light"/>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30387</TotalTime>
  <Words>928</Words>
  <Application>Microsoft Office PowerPoint</Application>
  <PresentationFormat>On-screen Show (4:3)</PresentationFormat>
  <Paragraphs>124</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Univers 55</vt:lpstr>
      <vt:lpstr>Wingdings</vt:lpstr>
      <vt:lpstr>FEE PowerPoint template (October 2014)</vt:lpstr>
      <vt:lpstr>PowerPoint Presentation</vt:lpstr>
      <vt:lpstr>FEE fostering the debate</vt:lpstr>
      <vt:lpstr>Financial statements (FS) losing “market share"</vt:lpstr>
      <vt:lpstr>Growing audience</vt:lpstr>
      <vt:lpstr>Corporate information </vt:lpstr>
      <vt:lpstr>CORE &amp; MORE</vt:lpstr>
      <vt:lpstr>Future of Corporate Reporting and</vt:lpstr>
      <vt:lpstr>Policy making and innovation</vt:lpstr>
      <vt:lpstr>Join the debate</vt:lpstr>
      <vt:lpstr>Stay connected</vt:lpstr>
    </vt:vector>
  </TitlesOfParts>
  <Company>FEE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Madlen Brauer</dc:creator>
  <cp:lastModifiedBy>Olivia Dragusin</cp:lastModifiedBy>
  <cp:revision>255</cp:revision>
  <cp:lastPrinted>2015-06-10T11:05:27Z</cp:lastPrinted>
  <dcterms:created xsi:type="dcterms:W3CDTF">2014-10-13T12:51:18Z</dcterms:created>
  <dcterms:modified xsi:type="dcterms:W3CDTF">2016-06-01T13:56:38Z</dcterms:modified>
</cp:coreProperties>
</file>